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12192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50" d="100"/>
          <a:sy n="50" d="100"/>
        </p:scale>
        <p:origin x="-710" y="-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11/9/2018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 Light" panose="020F0302020204030204"/>
                <a:cs typeface="Calibri Light" panose="020F030202020403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黑体" panose="02010609060101010101" charset="-122"/>
                <a:cs typeface="黑体" panose="02010609060101010101" charset="-122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11/9/2018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 Light" panose="020F0302020204030204"/>
                <a:cs typeface="Calibri Light" panose="020F030202020403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11/9/2018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 Light" panose="020F0302020204030204"/>
                <a:cs typeface="Calibri Light" panose="020F030202020403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11/9/2018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11/9/2018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70250" y="313689"/>
            <a:ext cx="5651500" cy="6343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tx1"/>
                </a:solidFill>
                <a:latin typeface="Calibri Light" panose="020F0302020204030204"/>
                <a:cs typeface="Calibri Light" panose="020F030202020403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53109" y="1544954"/>
            <a:ext cx="10685780" cy="4390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黑体" panose="02010609060101010101" charset="-122"/>
                <a:cs typeface="黑体" panose="02010609060101010101" charset="-122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11/9/2018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965960"/>
            <a:ext cx="12192000" cy="25146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268094" y="2043894"/>
            <a:ext cx="9655175" cy="2181860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195"/>
              </a:spcBef>
            </a:pPr>
            <a:r>
              <a:rPr sz="6900" b="0" spc="4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云计算原理与实</a:t>
            </a:r>
            <a:r>
              <a:rPr sz="6900" b="0" spc="3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践</a:t>
            </a:r>
            <a:endParaRPr sz="6900">
              <a:latin typeface="黑体" panose="02010609060101010101" charset="-122"/>
              <a:cs typeface="黑体" panose="02010609060101010101" charset="-122"/>
            </a:endParaRPr>
          </a:p>
          <a:p>
            <a:pPr algn="ctr">
              <a:lnSpc>
                <a:spcPct val="100000"/>
              </a:lnSpc>
              <a:spcBef>
                <a:spcPts val="1320"/>
              </a:spcBef>
            </a:pPr>
            <a:r>
              <a:rPr sz="4400" spc="-10" dirty="0">
                <a:solidFill>
                  <a:srgbClr val="FFFFFF"/>
                </a:solidFill>
              </a:rPr>
              <a:t>Principles </a:t>
            </a:r>
            <a:r>
              <a:rPr sz="4400" spc="-5" dirty="0">
                <a:solidFill>
                  <a:srgbClr val="FFFFFF"/>
                </a:solidFill>
              </a:rPr>
              <a:t>and </a:t>
            </a:r>
            <a:r>
              <a:rPr sz="4400" spc="-20" dirty="0">
                <a:solidFill>
                  <a:srgbClr val="FFFFFF"/>
                </a:solidFill>
              </a:rPr>
              <a:t>Practice </a:t>
            </a:r>
            <a:r>
              <a:rPr sz="4400" spc="-5" dirty="0">
                <a:solidFill>
                  <a:srgbClr val="FFFFFF"/>
                </a:solidFill>
              </a:rPr>
              <a:t>of Cloud</a:t>
            </a:r>
            <a:r>
              <a:rPr sz="4400" spc="15" dirty="0">
                <a:solidFill>
                  <a:srgbClr val="FFFFFF"/>
                </a:solidFill>
              </a:rPr>
              <a:t> </a:t>
            </a:r>
            <a:r>
              <a:rPr sz="4400" spc="-5" dirty="0">
                <a:solidFill>
                  <a:srgbClr val="FFFFFF"/>
                </a:solidFill>
              </a:rPr>
              <a:t>Computing</a:t>
            </a:r>
            <a:endParaRPr sz="4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34384" y="201930"/>
            <a:ext cx="552196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519555" algn="l"/>
              </a:tabLst>
            </a:pPr>
            <a:r>
              <a:rPr spc="-5" dirty="0"/>
              <a:t>13.2.2	</a:t>
            </a:r>
            <a:r>
              <a:rPr dirty="0"/>
              <a:t>D</a:t>
            </a:r>
            <a:r>
              <a:rPr spc="-25" dirty="0"/>
              <a:t>e</a:t>
            </a:r>
            <a:r>
              <a:rPr spc="-5" dirty="0"/>
              <a:t>vCloud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核心理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念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337945"/>
            <a:ext cx="10617200" cy="406146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309880" indent="-228600" algn="just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云上开发</a:t>
            </a: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：开发、测试、部署、运维、监控、分析、反馈等一切研发活动都 在云上进行，利用云的弹性伸缩能力进行并发加速，大幅提高研发活动的效 率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  <a:tab pos="5574665" algn="l"/>
                <a:tab pos="6641465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持续交付/DevOp</a:t>
            </a: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：全面承载持续交付和	DevOps	的先进研发模式，实现开发、 测试、运维的跨地域协同和同步迭代，支撑运营数据驱动开发，快速交付，  快速反馈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309880" indent="-228600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全生命周期</a:t>
            </a: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：提供端到端的研发工具服务，实现全生命周期覆盖，并融入企 业级敏捷和精益等先进研发理念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体验与乐趣</a:t>
            </a: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：90后开发者逐步成为软件开发的主力，开发者年轻化是趋势，  为了迎合年轻化的开发者，华为云DevCloud在设计之初就非常重视产品体验， 除了提质增效，还要让软件开发者在软件开发之中体验到乐趣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36290" y="711200"/>
            <a:ext cx="552196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519555" algn="l"/>
              </a:tabLst>
            </a:pPr>
            <a:r>
              <a:rPr spc="-5" dirty="0"/>
              <a:t>13.3.1	</a:t>
            </a:r>
            <a:r>
              <a:rPr dirty="0"/>
              <a:t>D</a:t>
            </a:r>
            <a:r>
              <a:rPr spc="-25" dirty="0"/>
              <a:t>e</a:t>
            </a:r>
            <a:r>
              <a:rPr spc="-5" dirty="0"/>
              <a:t>vCloud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总体架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构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844" y="1740534"/>
            <a:ext cx="2768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DevCloud的逻辑架构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846579"/>
            <a:ext cx="4673600" cy="104902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5080" indent="-228600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DevCloud提供多种接入方式，如 App移动端、Web端、OpenAPI，可 以随时随地进行软件交付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35395" y="3416300"/>
            <a:ext cx="4826000" cy="203581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5080" indent="-228600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DevCloud提供八大核心服务：项 目管理、代码托管、代码检查、 编译构建、流水线、测试、部署、 发布，并支持把业务软件部署到 开发环境、集成环境、生产环境 等不同的研发与运营环境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69620" y="2811780"/>
            <a:ext cx="5173980" cy="2674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34384" y="501650"/>
            <a:ext cx="552196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519555" algn="l"/>
              </a:tabLst>
            </a:pPr>
            <a:r>
              <a:rPr spc="-5" dirty="0"/>
              <a:t>13.3.2	</a:t>
            </a:r>
            <a:r>
              <a:rPr dirty="0"/>
              <a:t>D</a:t>
            </a:r>
            <a:r>
              <a:rPr spc="-25" dirty="0"/>
              <a:t>e</a:t>
            </a:r>
            <a:r>
              <a:rPr spc="-5" dirty="0"/>
              <a:t>vCloud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主要服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务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311275"/>
            <a:ext cx="10541000" cy="450342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241300" marR="233680" indent="-228600">
              <a:lnSpc>
                <a:spcPct val="80000"/>
              </a:lnSpc>
              <a:spcBef>
                <a:spcPts val="53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项目管理：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包含多项目管理、敏捷迭代、需求管理、缺陷跟踪、文档管理、看板、百科Wiki、报表统 计分析等功能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233680" indent="-228600">
              <a:lnSpc>
                <a:spcPct val="80000"/>
              </a:lnSpc>
              <a:spcBef>
                <a:spcPts val="99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代码托管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：代码托管（CodeHub）是面向软件开发者提供的基于Git的在线代码托管服务，包括代码克 隆/下载/提交/推送/比较/合并/分支等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代码检查：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代码检查（CodeCheck）面向软件开发者提供代码质量分析服务，支持</a:t>
            </a:r>
            <a:r>
              <a:rPr sz="1800" spc="-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Java、JavaScript、  Web、CSS、C++、Android（Gradle）、PHP</a:t>
            </a:r>
            <a:r>
              <a:rPr sz="1800" spc="-5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</a:t>
            </a:r>
            <a:r>
              <a:rPr sz="1800" spc="-5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C#等业界主流开发语言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编译构建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：编译构建（CloudBuild）与代码托管无缝对接，为用户提供配置简单的混合语言构建平台， 实现编译构建云端化，支撑企业实现持续交付，缩短交付周期，提升交付效率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1193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测试管理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：测试管理：（TestMan）是面向软件开发者提供的一体化测试管理云服务，覆盖测试需求、 用例管理、缺陷管理，多维度评估产品质量，帮助用户高效管理测试活动，保障产品高质量交付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3479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部署：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部署服务（CloudDeploy）提供可视化、一键式部署服务，支持并行部署和流水线无缝集成， 实现部署环境标准化和部署过程自动化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2336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发布：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发布管理（ReleaseMan）是面向软件开发者提供软件发布管理的云服务，提供软件仓库、软件 发布、发布包下载、上传、发布包元数据管理等功能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119380" indent="-228600">
              <a:lnSpc>
                <a:spcPct val="80000"/>
              </a:lnSpc>
              <a:spcBef>
                <a:spcPts val="99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流水线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：流水线（CloudPipeline）提供可视化、可定制的自动交付流水线，帮助企业缩短交付周期， 提升交付效率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875">
              <a:lnSpc>
                <a:spcPct val="100000"/>
              </a:lnSpc>
              <a:spcBef>
                <a:spcPts val="95"/>
              </a:spcBef>
              <a:tabLst>
                <a:tab pos="1141095" algn="l"/>
              </a:tabLst>
            </a:pPr>
            <a:r>
              <a:rPr spc="-5" dirty="0"/>
              <a:t>13.4	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实践：</a:t>
            </a:r>
            <a:r>
              <a:rPr dirty="0"/>
              <a:t>D</a:t>
            </a:r>
            <a:r>
              <a:rPr spc="-25" dirty="0"/>
              <a:t>e</a:t>
            </a:r>
            <a:r>
              <a:rPr spc="-5" dirty="0"/>
              <a:t>vCloud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实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战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17955" y="1515109"/>
            <a:ext cx="33782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华为云DevCloud注册成功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219200" y="2362200"/>
            <a:ext cx="3753612" cy="31882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335395" y="1494789"/>
            <a:ext cx="5008880" cy="3164840"/>
          </a:xfrm>
          <a:prstGeom prst="rect">
            <a:avLst/>
          </a:prstGeom>
        </p:spPr>
        <p:txBody>
          <a:bodyPr vert="horz" wrap="square" lIns="0" tIns="1028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0"/>
              </a:spcBef>
              <a:buSzPct val="96000"/>
              <a:buFont typeface="Wingdings" panose="05000000000000000000"/>
              <a:buChar char="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注册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 marR="309880">
              <a:lnSpc>
                <a:spcPts val="2590"/>
              </a:lnSpc>
              <a:spcBef>
                <a:spcPts val="1035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进入华为云官网首页，单击页面右 上角的“注册”。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 marR="5080">
              <a:lnSpc>
                <a:spcPts val="2590"/>
              </a:lnSpc>
              <a:spcBef>
                <a:spcPts val="1000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设置用户名、手机号、短信验证码、 密码并勾选“我已阅读并同意《华 为云用户协议》和《隐私保护》”，  单击“同意协议并注册”。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用户注册成功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875">
              <a:lnSpc>
                <a:spcPct val="100000"/>
              </a:lnSpc>
              <a:spcBef>
                <a:spcPts val="95"/>
              </a:spcBef>
              <a:tabLst>
                <a:tab pos="1141095" algn="l"/>
              </a:tabLst>
            </a:pPr>
            <a:r>
              <a:rPr spc="-5" dirty="0"/>
              <a:t>13.4	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实践：</a:t>
            </a:r>
            <a:r>
              <a:rPr dirty="0"/>
              <a:t>D</a:t>
            </a:r>
            <a:r>
              <a:rPr spc="-25" dirty="0"/>
              <a:t>e</a:t>
            </a:r>
            <a:r>
              <a:rPr spc="-5" dirty="0"/>
              <a:t>vCloud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实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战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5555" y="1550669"/>
            <a:ext cx="282003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华为云DevCloud登录界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面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494789"/>
            <a:ext cx="4597400" cy="1595120"/>
          </a:xfrm>
          <a:prstGeom prst="rect">
            <a:avLst/>
          </a:prstGeom>
        </p:spPr>
        <p:txBody>
          <a:bodyPr vert="horz" wrap="square" lIns="0" tIns="1028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0"/>
              </a:spcBef>
              <a:buSzPct val="96000"/>
              <a:buFont typeface="Wingdings" panose="05000000000000000000"/>
              <a:buChar char="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登录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 marR="5080">
              <a:lnSpc>
                <a:spcPts val="2590"/>
              </a:lnSpc>
              <a:spcBef>
                <a:spcPts val="1035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注册完成就可以登录华为云 DevCloud了，输入用户名、密码， 单击“登录”按钮，如图所示。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322832" y="2438400"/>
            <a:ext cx="3930396" cy="35219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79570" y="377189"/>
            <a:ext cx="4088765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2043430" algn="l"/>
              </a:tabLst>
            </a:pPr>
            <a:r>
              <a:rPr b="0" spc="-5" dirty="0">
                <a:latin typeface="黑体" panose="02010609060101010101" charset="-122"/>
                <a:cs typeface="黑体" panose="02010609060101010101" charset="-122"/>
              </a:rPr>
              <a:t>13.4.2	</a:t>
            </a:r>
            <a:r>
              <a:rPr b="0" dirty="0">
                <a:latin typeface="黑体" panose="02010609060101010101" charset="-122"/>
                <a:cs typeface="黑体" panose="02010609060101010101" charset="-122"/>
              </a:rPr>
              <a:t>项目管</a:t>
            </a:r>
            <a:r>
              <a:rPr b="0" spc="-5" dirty="0">
                <a:latin typeface="黑体" panose="02010609060101010101" charset="-122"/>
                <a:cs typeface="黑体" panose="02010609060101010101" charset="-122"/>
              </a:rPr>
              <a:t>理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5555" y="1431925"/>
            <a:ext cx="18542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创建项目界面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191260"/>
            <a:ext cx="4749800" cy="4809490"/>
          </a:xfrm>
          <a:prstGeom prst="rect">
            <a:avLst/>
          </a:prstGeom>
        </p:spPr>
        <p:txBody>
          <a:bodyPr vert="horz" wrap="square" lIns="0" tIns="1028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新建项目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 marR="5080">
              <a:lnSpc>
                <a:spcPts val="2590"/>
              </a:lnSpc>
              <a:spcBef>
                <a:spcPts val="1035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点击弹出“创建项目”窗口，填写 项目信息，单击“新建”按钮，完 成一个项目的创建，如图所示。系 统默认给新建的项目创建3个迭代， 每个迭代4周，可根据项目实际情 况新建迭代或修改现有迭代。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新建工作项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 marR="157480" algn="just">
              <a:lnSpc>
                <a:spcPts val="2590"/>
              </a:lnSpc>
              <a:spcBef>
                <a:spcPts val="1035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在DevCloud中，以工作项为粒度细 化整个项目，进行项目规划和需求 分析，最终将工作项分配给具体人 员，指定所属迭代，设置重要程度 等基本信息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87196" y="2285999"/>
            <a:ext cx="4873752" cy="35265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5395" y="787400"/>
            <a:ext cx="4526280" cy="198564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241300" marR="5080" indent="-228600" algn="just">
              <a:lnSpc>
                <a:spcPts val="3020"/>
              </a:lnSpc>
              <a:spcBef>
                <a:spcPts val="47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在“工作”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→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“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backlog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”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中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单击，弹出“新建工作项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”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窗口，填写工作项信息，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单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击“保存”按钮，完成工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作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项创建，如图所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示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23772" y="1600200"/>
            <a:ext cx="4928616" cy="39136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624319" y="793115"/>
            <a:ext cx="4521200" cy="203581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5080" indent="-228600" algn="just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创建后的工作项可以根据实际情 况修改状态、迭代、处理人等信 息，在工作项的历史记录中查看 修改的信息。可以在工作项的讨 论区进行讨论，实现异地协同工 作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063752" y="2514600"/>
            <a:ext cx="4884420" cy="1752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24070" y="574039"/>
            <a:ext cx="294640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3.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项目仪表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盘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5555" y="1441450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项目仪表盘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433194"/>
            <a:ext cx="4520565" cy="160210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241300" marR="5080" indent="-228600" algn="just">
              <a:lnSpc>
                <a:spcPts val="3020"/>
              </a:lnSpc>
              <a:spcBef>
                <a:spcPts val="47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华为云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DevCloud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的仪表盘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界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面可以通过燃尽图表、统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计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报表等常用图表，查看需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求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交付进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展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87196" y="2040635"/>
            <a:ext cx="4873752" cy="26837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77671" y="2031110"/>
            <a:ext cx="4893310" cy="3696970"/>
          </a:xfrm>
          <a:custGeom>
            <a:avLst/>
            <a:gdLst/>
            <a:ahLst/>
            <a:cxnLst/>
            <a:rect l="l" t="t" r="r" b="b"/>
            <a:pathLst>
              <a:path w="4893310" h="3696970">
                <a:moveTo>
                  <a:pt x="4888039" y="3696462"/>
                </a:moveTo>
                <a:lnTo>
                  <a:pt x="4762" y="3696462"/>
                </a:lnTo>
                <a:lnTo>
                  <a:pt x="3289" y="3696233"/>
                </a:lnTo>
                <a:lnTo>
                  <a:pt x="1968" y="3695547"/>
                </a:lnTo>
                <a:lnTo>
                  <a:pt x="914" y="3694493"/>
                </a:lnTo>
                <a:lnTo>
                  <a:pt x="228" y="3693172"/>
                </a:lnTo>
                <a:lnTo>
                  <a:pt x="0" y="3691699"/>
                </a:lnTo>
                <a:lnTo>
                  <a:pt x="0" y="4762"/>
                </a:lnTo>
                <a:lnTo>
                  <a:pt x="4762" y="0"/>
                </a:lnTo>
                <a:lnTo>
                  <a:pt x="4888039" y="0"/>
                </a:lnTo>
                <a:lnTo>
                  <a:pt x="4892802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3686937"/>
                </a:lnTo>
                <a:lnTo>
                  <a:pt x="4762" y="3686937"/>
                </a:lnTo>
                <a:lnTo>
                  <a:pt x="9525" y="3691699"/>
                </a:lnTo>
                <a:lnTo>
                  <a:pt x="4892802" y="3691699"/>
                </a:lnTo>
                <a:lnTo>
                  <a:pt x="4892573" y="3693172"/>
                </a:lnTo>
                <a:lnTo>
                  <a:pt x="4891887" y="3694493"/>
                </a:lnTo>
                <a:lnTo>
                  <a:pt x="4890833" y="3695547"/>
                </a:lnTo>
                <a:lnTo>
                  <a:pt x="4889512" y="3696233"/>
                </a:lnTo>
                <a:lnTo>
                  <a:pt x="4888039" y="3696462"/>
                </a:lnTo>
                <a:close/>
              </a:path>
              <a:path w="4893310" h="3696970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4893310" h="3696970">
                <a:moveTo>
                  <a:pt x="4883277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4883277" y="4762"/>
                </a:lnTo>
                <a:lnTo>
                  <a:pt x="4883277" y="9525"/>
                </a:lnTo>
                <a:close/>
              </a:path>
              <a:path w="4893310" h="3696970">
                <a:moveTo>
                  <a:pt x="4883277" y="3691699"/>
                </a:moveTo>
                <a:lnTo>
                  <a:pt x="4883277" y="4762"/>
                </a:lnTo>
                <a:lnTo>
                  <a:pt x="4888039" y="9525"/>
                </a:lnTo>
                <a:lnTo>
                  <a:pt x="4892802" y="9525"/>
                </a:lnTo>
                <a:lnTo>
                  <a:pt x="4892802" y="3686937"/>
                </a:lnTo>
                <a:lnTo>
                  <a:pt x="4888039" y="3686937"/>
                </a:lnTo>
                <a:lnTo>
                  <a:pt x="4883277" y="3691699"/>
                </a:lnTo>
                <a:close/>
              </a:path>
              <a:path w="4893310" h="3696970">
                <a:moveTo>
                  <a:pt x="4892802" y="9525"/>
                </a:moveTo>
                <a:lnTo>
                  <a:pt x="4888039" y="9525"/>
                </a:lnTo>
                <a:lnTo>
                  <a:pt x="4883277" y="4762"/>
                </a:lnTo>
                <a:lnTo>
                  <a:pt x="4892802" y="4762"/>
                </a:lnTo>
                <a:lnTo>
                  <a:pt x="4892802" y="9525"/>
                </a:lnTo>
                <a:close/>
              </a:path>
              <a:path w="4893310" h="3696970">
                <a:moveTo>
                  <a:pt x="9525" y="3691699"/>
                </a:moveTo>
                <a:lnTo>
                  <a:pt x="4762" y="3686937"/>
                </a:lnTo>
                <a:lnTo>
                  <a:pt x="9525" y="3686937"/>
                </a:lnTo>
                <a:lnTo>
                  <a:pt x="9525" y="3691699"/>
                </a:lnTo>
                <a:close/>
              </a:path>
              <a:path w="4893310" h="3696970">
                <a:moveTo>
                  <a:pt x="4883277" y="3691699"/>
                </a:moveTo>
                <a:lnTo>
                  <a:pt x="9525" y="3691699"/>
                </a:lnTo>
                <a:lnTo>
                  <a:pt x="9525" y="3686937"/>
                </a:lnTo>
                <a:lnTo>
                  <a:pt x="4883277" y="3686937"/>
                </a:lnTo>
                <a:lnTo>
                  <a:pt x="4883277" y="3691699"/>
                </a:lnTo>
                <a:close/>
              </a:path>
              <a:path w="4893310" h="3696970">
                <a:moveTo>
                  <a:pt x="4892802" y="3691699"/>
                </a:moveTo>
                <a:lnTo>
                  <a:pt x="4883277" y="3691699"/>
                </a:lnTo>
                <a:lnTo>
                  <a:pt x="4888039" y="3686937"/>
                </a:lnTo>
                <a:lnTo>
                  <a:pt x="4892802" y="3686937"/>
                </a:lnTo>
                <a:lnTo>
                  <a:pt x="4892802" y="3691699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38295" y="370840"/>
            <a:ext cx="3919854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670685" algn="l"/>
              </a:tabLst>
            </a:pPr>
            <a:r>
              <a:rPr sz="4400" spc="-5" dirty="0"/>
              <a:t>13.4.</a:t>
            </a:r>
            <a:r>
              <a:rPr sz="4400" dirty="0"/>
              <a:t>3	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代码托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管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31214" y="1395094"/>
            <a:ext cx="129603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latin typeface="宋体" panose="02010600030101010101" pitchFamily="2" charset="-122"/>
                <a:cs typeface="宋体" panose="02010600030101010101" pitchFamily="2" charset="-122"/>
              </a:rPr>
              <a:t>项目仪表</a:t>
            </a:r>
            <a:r>
              <a:rPr sz="2000" spc="5" dirty="0">
                <a:latin typeface="宋体" panose="02010600030101010101" pitchFamily="2" charset="-122"/>
                <a:cs typeface="宋体" panose="02010600030101010101" pitchFamily="2" charset="-122"/>
              </a:rPr>
              <a:t>盘</a:t>
            </a:r>
            <a:endParaRPr sz="20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21934" y="1166375"/>
            <a:ext cx="5908040" cy="479552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200" spc="-5" dirty="0">
                <a:latin typeface="Calibri" panose="020F0502020204030204"/>
                <a:cs typeface="Calibri" panose="020F0502020204030204"/>
              </a:rPr>
              <a:t>1</a:t>
            </a:r>
            <a:r>
              <a:rPr sz="2200" spc="-5" dirty="0">
                <a:latin typeface="宋体" panose="02010600030101010101" pitchFamily="2" charset="-122"/>
                <a:cs typeface="宋体" panose="02010600030101010101" pitchFamily="2" charset="-122"/>
              </a:rPr>
              <a:t>．</a:t>
            </a:r>
            <a:r>
              <a:rPr sz="2200" dirty="0">
                <a:latin typeface="宋体" panose="02010600030101010101" pitchFamily="2" charset="-122"/>
                <a:cs typeface="宋体" panose="02010600030101010101" pitchFamily="2" charset="-122"/>
              </a:rPr>
              <a:t>环</a:t>
            </a:r>
            <a:r>
              <a:rPr sz="2200" spc="-5" dirty="0">
                <a:latin typeface="宋体" panose="02010600030101010101" pitchFamily="2" charset="-122"/>
                <a:cs typeface="宋体" panose="02010600030101010101" pitchFamily="2" charset="-122"/>
              </a:rPr>
              <a:t>境</a:t>
            </a:r>
            <a:endParaRPr sz="22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5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spc="-5" dirty="0">
                <a:solidFill>
                  <a:srgbClr val="FF0000"/>
                </a:solidFill>
                <a:latin typeface="Calibri" panose="020F0502020204030204"/>
                <a:cs typeface="Calibri" panose="020F0502020204030204"/>
              </a:rPr>
              <a:t>Git Bash</a:t>
            </a:r>
            <a:r>
              <a:rPr sz="1800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下载安装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ts val="1835"/>
              </a:lnSpc>
              <a:spcBef>
                <a:spcPts val="350"/>
              </a:spcBef>
            </a:pPr>
            <a:r>
              <a:rPr sz="1800" spc="-5" dirty="0">
                <a:latin typeface="Calibri" panose="020F0502020204030204"/>
                <a:cs typeface="Calibri" panose="020F0502020204030204"/>
              </a:rPr>
              <a:t>Git</a:t>
            </a:r>
            <a:r>
              <a:rPr sz="18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Bash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客户端软件是本地</a:t>
            </a:r>
            <a:r>
              <a:rPr sz="1800" dirty="0">
                <a:latin typeface="Calibri" panose="020F0502020204030204"/>
                <a:cs typeface="Calibri" panose="020F0502020204030204"/>
              </a:rPr>
              <a:t>PC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Git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必须安装的软件，如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356870">
              <a:lnSpc>
                <a:spcPct val="70000"/>
              </a:lnSpc>
              <a:spcBef>
                <a:spcPts val="325"/>
              </a:spcBef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果本地没有安装，请到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G</a:t>
            </a:r>
            <a:r>
              <a:rPr sz="1800" dirty="0">
                <a:latin typeface="Calibri" panose="020F0502020204030204"/>
                <a:cs typeface="Calibri" panose="020F0502020204030204"/>
              </a:rPr>
              <a:t>it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管网下载。安装成功以后，在 开始菜单中会增加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Git Bash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选项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  <a:buFont typeface="Arial" panose="020B0604020202020204"/>
              <a:buChar char="•"/>
              <a:tabLst>
                <a:tab pos="93980" algn="l"/>
              </a:tabLst>
            </a:pPr>
            <a:r>
              <a:rPr sz="1800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配置个人信息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318770">
              <a:lnSpc>
                <a:spcPct val="70000"/>
              </a:lnSpc>
              <a:spcBef>
                <a:spcPts val="1000"/>
              </a:spcBef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安装完成，运行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Git</a:t>
            </a:r>
            <a:r>
              <a:rPr sz="1800" spc="-7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Bash</a:t>
            </a:r>
            <a:r>
              <a:rPr sz="1800" spc="-5" dirty="0">
                <a:latin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在弹出终端页面按照以下操作 进行个人配置。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1800" dirty="0">
                <a:latin typeface="Calibri" panose="020F0502020204030204"/>
                <a:cs typeface="Calibri" panose="020F0502020204030204"/>
              </a:rPr>
              <a:t>$</a:t>
            </a:r>
            <a:r>
              <a:rPr sz="18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git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config  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--global 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user.name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“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您的名字</a:t>
            </a:r>
            <a:r>
              <a:rPr sz="1800" dirty="0">
                <a:latin typeface="Calibri" panose="020F0502020204030204"/>
                <a:cs typeface="Calibri" panose="020F0502020204030204"/>
              </a:rPr>
              <a:t>”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1800" dirty="0">
                <a:latin typeface="Calibri" panose="020F0502020204030204"/>
                <a:cs typeface="Calibri" panose="020F0502020204030204"/>
              </a:rPr>
              <a:t>$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git</a:t>
            </a:r>
            <a:r>
              <a:rPr sz="180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config 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 --global</a:t>
            </a:r>
            <a:r>
              <a:rPr sz="180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user.email</a:t>
            </a:r>
            <a:r>
              <a:rPr sz="1800" dirty="0">
                <a:latin typeface="Calibri" panose="020F0502020204030204"/>
                <a:cs typeface="Calibri" panose="020F0502020204030204"/>
              </a:rPr>
              <a:t> “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您的邮箱</a:t>
            </a:r>
            <a:r>
              <a:rPr sz="1800" dirty="0">
                <a:latin typeface="Calibri" panose="020F0502020204030204"/>
                <a:cs typeface="Calibri" panose="020F0502020204030204"/>
              </a:rPr>
              <a:t>”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  <a:buFont typeface="Arial" panose="020B0604020202020204"/>
              <a:buChar char="•"/>
              <a:tabLst>
                <a:tab pos="93980" algn="l"/>
              </a:tabLst>
            </a:pPr>
            <a:r>
              <a:rPr sz="1800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生成一对</a:t>
            </a:r>
            <a:r>
              <a:rPr sz="1800" spc="-5" dirty="0">
                <a:solidFill>
                  <a:srgbClr val="FF0000"/>
                </a:solidFill>
                <a:latin typeface="Calibri" panose="020F0502020204030204"/>
                <a:cs typeface="Calibri" panose="020F0502020204030204"/>
              </a:rPr>
              <a:t>SSH</a:t>
            </a:r>
            <a:r>
              <a:rPr sz="1800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密钥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318770">
              <a:lnSpc>
                <a:spcPct val="70000"/>
              </a:lnSpc>
              <a:spcBef>
                <a:spcPts val="1000"/>
              </a:spcBef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运行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Git</a:t>
            </a:r>
            <a:r>
              <a:rPr sz="1800" spc="-7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Bash</a:t>
            </a:r>
            <a:r>
              <a:rPr sz="1800" spc="-5" dirty="0">
                <a:latin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在弹出的终端中输入以下命令，回车后会 提示输入一个密码，建议不输入，回车即可。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1800" dirty="0">
                <a:latin typeface="Calibri" panose="020F0502020204030204"/>
                <a:cs typeface="Calibri" panose="020F0502020204030204"/>
              </a:rPr>
              <a:t>$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5" dirty="0">
                <a:latin typeface="Calibri" panose="020F0502020204030204"/>
                <a:cs typeface="Calibri" panose="020F0502020204030204"/>
              </a:rPr>
              <a:t>ssh-keygen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 –t</a:t>
            </a:r>
            <a:r>
              <a:rPr sz="180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5" dirty="0">
                <a:latin typeface="Calibri" panose="020F0502020204030204"/>
                <a:cs typeface="Calibri" panose="020F0502020204030204"/>
              </a:rPr>
              <a:t>rsa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 –C </a:t>
            </a:r>
            <a:r>
              <a:rPr sz="1800" dirty="0">
                <a:latin typeface="Calibri" panose="020F0502020204030204"/>
                <a:cs typeface="Calibri" panose="020F0502020204030204"/>
              </a:rPr>
              <a:t>“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您的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email”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2700">
              <a:lnSpc>
                <a:spcPts val="1835"/>
              </a:lnSpc>
              <a:spcBef>
                <a:spcPts val="350"/>
              </a:spcBef>
            </a:pP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此时，会在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~/.ssh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文件夹下生成了一对密钥：公钥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5080">
              <a:lnSpc>
                <a:spcPct val="70000"/>
              </a:lnSpc>
              <a:spcBef>
                <a:spcPts val="325"/>
              </a:spcBef>
            </a:pPr>
            <a:r>
              <a:rPr sz="1800" dirty="0">
                <a:latin typeface="Calibri" panose="020F0502020204030204"/>
                <a:cs typeface="Calibri" panose="020F0502020204030204"/>
              </a:rPr>
              <a:t>i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d_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r</a:t>
            </a:r>
            <a:r>
              <a:rPr sz="1800" dirty="0">
                <a:latin typeface="Calibri" panose="020F0502020204030204"/>
                <a:cs typeface="Calibri" panose="020F0502020204030204"/>
              </a:rPr>
              <a:t>s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dirty="0">
                <a:latin typeface="Calibri" panose="020F0502020204030204"/>
                <a:cs typeface="Calibri" panose="020F0502020204030204"/>
              </a:rPr>
              <a:t>.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pub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和私钥</a:t>
            </a:r>
            <a:r>
              <a:rPr sz="1800" dirty="0">
                <a:latin typeface="Calibri" panose="020F0502020204030204"/>
                <a:cs typeface="Calibri" panose="020F0502020204030204"/>
              </a:rPr>
              <a:t>i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d_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r</a:t>
            </a:r>
            <a:r>
              <a:rPr sz="1800" dirty="0">
                <a:latin typeface="Calibri" panose="020F0502020204030204"/>
                <a:cs typeface="Calibri" panose="020F0502020204030204"/>
              </a:rPr>
              <a:t>s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，私钥无须处理，保存在本机即可， 公钥的内容需要复制到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DevCloud</a:t>
            </a:r>
            <a:r>
              <a:rPr sz="1800" dirty="0">
                <a:latin typeface="宋体" panose="02010600030101010101" pitchFamily="2" charset="-122"/>
                <a:cs typeface="宋体" panose="02010600030101010101" pitchFamily="2" charset="-122"/>
              </a:rPr>
              <a:t>中</a:t>
            </a:r>
            <a:endParaRPr sz="1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57200" y="2046732"/>
            <a:ext cx="4518659" cy="138226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04438" y="1179148"/>
            <a:ext cx="5989320" cy="1474470"/>
          </a:xfrm>
          <a:prstGeom prst="rect">
            <a:avLst/>
          </a:prstGeom>
        </p:spPr>
        <p:txBody>
          <a:bodyPr vert="horz" wrap="square" lIns="0" tIns="14859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170"/>
              </a:spcBef>
            </a:pPr>
            <a:r>
              <a:rPr sz="5850" b="0" spc="20" dirty="0">
                <a:latin typeface="黑体" panose="02010609060101010101" charset="-122"/>
                <a:cs typeface="黑体" panose="02010609060101010101" charset="-122"/>
              </a:rPr>
              <a:t>云计算原理与实践</a:t>
            </a:r>
            <a:endParaRPr sz="5850">
              <a:latin typeface="黑体" panose="02010609060101010101" charset="-122"/>
              <a:cs typeface="黑体" panose="02010609060101010101" charset="-122"/>
            </a:endParaRPr>
          </a:p>
          <a:p>
            <a:pPr algn="ctr">
              <a:lnSpc>
                <a:spcPct val="100000"/>
              </a:lnSpc>
              <a:spcBef>
                <a:spcPts val="435"/>
              </a:spcBef>
            </a:pPr>
            <a:r>
              <a:rPr sz="2400" b="1" spc="-5" dirty="0">
                <a:solidFill>
                  <a:srgbClr val="00AFEF"/>
                </a:solidFill>
                <a:latin typeface="Calibri" panose="020F0502020204030204"/>
                <a:cs typeface="Calibri" panose="020F0502020204030204"/>
              </a:rPr>
              <a:t>Principles </a:t>
            </a:r>
            <a:r>
              <a:rPr sz="2400" b="1" dirty="0">
                <a:solidFill>
                  <a:srgbClr val="00AFEF"/>
                </a:solidFill>
                <a:latin typeface="Calibri" panose="020F0502020204030204"/>
                <a:cs typeface="Calibri" panose="020F0502020204030204"/>
              </a:rPr>
              <a:t>and </a:t>
            </a:r>
            <a:r>
              <a:rPr sz="2400" b="1" spc="-10" dirty="0">
                <a:solidFill>
                  <a:srgbClr val="00AFEF"/>
                </a:solidFill>
                <a:latin typeface="Calibri" panose="020F0502020204030204"/>
                <a:cs typeface="Calibri" panose="020F0502020204030204"/>
              </a:rPr>
              <a:t>Practice </a:t>
            </a:r>
            <a:r>
              <a:rPr sz="2400" b="1" spc="-5" dirty="0">
                <a:solidFill>
                  <a:srgbClr val="00AFEF"/>
                </a:solidFill>
                <a:latin typeface="Calibri" panose="020F0502020204030204"/>
                <a:cs typeface="Calibri" panose="020F0502020204030204"/>
              </a:rPr>
              <a:t>of Cloud</a:t>
            </a:r>
            <a:r>
              <a:rPr sz="2400" b="1" spc="25" dirty="0">
                <a:solidFill>
                  <a:srgbClr val="00AFEF"/>
                </a:solidFill>
                <a:latin typeface="Calibri" panose="020F0502020204030204"/>
                <a:cs typeface="Calibri" panose="020F0502020204030204"/>
              </a:rPr>
              <a:t> </a:t>
            </a:r>
            <a:r>
              <a:rPr sz="2400" b="1" spc="-5" dirty="0">
                <a:solidFill>
                  <a:srgbClr val="00AFEF"/>
                </a:solidFill>
                <a:latin typeface="Calibri" panose="020F0502020204030204"/>
                <a:cs typeface="Calibri" panose="020F0502020204030204"/>
              </a:rPr>
              <a:t>Computing</a:t>
            </a:r>
            <a:endParaRPr sz="24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0124416" y="4775371"/>
            <a:ext cx="1692325" cy="17149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783974" y="3038301"/>
            <a:ext cx="2651760" cy="36243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05400" y="377824"/>
            <a:ext cx="198564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2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．云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端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46200" y="1542414"/>
            <a:ext cx="28695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新建仓库详细配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置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74509" y="1472564"/>
            <a:ext cx="2407920" cy="4057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dirty="0">
                <a:latin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sz="2500" spc="-5" dirty="0">
                <a:latin typeface="Calibri" panose="020F0502020204030204"/>
                <a:cs typeface="Calibri" panose="020F0502020204030204"/>
              </a:rPr>
              <a:t>1</a:t>
            </a:r>
            <a:r>
              <a:rPr sz="2500" dirty="0">
                <a:latin typeface="宋体" panose="02010600030101010101" pitchFamily="2" charset="-122"/>
                <a:cs typeface="宋体" panose="02010600030101010101" pitchFamily="2" charset="-122"/>
              </a:rPr>
              <a:t>）新建空仓</a:t>
            </a:r>
            <a:r>
              <a:rPr sz="2500" spc="-5" dirty="0">
                <a:latin typeface="宋体" panose="02010600030101010101" pitchFamily="2" charset="-122"/>
                <a:cs typeface="宋体" panose="02010600030101010101" pitchFamily="2" charset="-122"/>
              </a:rPr>
              <a:t>库</a:t>
            </a:r>
            <a:endParaRPr sz="25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874509" y="2151252"/>
            <a:ext cx="4520565" cy="3345179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6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输入仓库名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称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输入描述信息（非必填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）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241300" marR="5080" indent="-228600">
              <a:lnSpc>
                <a:spcPts val="3020"/>
              </a:lnSpc>
              <a:spcBef>
                <a:spcPts val="104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勾选“允许项目内开发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人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员访问仓库”（默认勾选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）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241300" marR="518160" indent="-228600">
              <a:lnSpc>
                <a:spcPts val="302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勾选“允许生成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R</a:t>
            </a:r>
            <a:r>
              <a:rPr sz="2800" spc="-40" dirty="0">
                <a:latin typeface="Calibri" panose="020F0502020204030204"/>
                <a:cs typeface="Calibri" panose="020F0502020204030204"/>
              </a:rPr>
              <a:t>E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A</a:t>
            </a:r>
            <a:r>
              <a:rPr sz="2800" dirty="0">
                <a:latin typeface="Calibri" panose="020F0502020204030204"/>
                <a:cs typeface="Calibri" panose="020F0502020204030204"/>
              </a:rPr>
              <a:t>DM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E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文件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”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61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选择“是否公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开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39724" y="2258567"/>
            <a:ext cx="5654040" cy="24632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30199" y="2249042"/>
            <a:ext cx="5673090" cy="2475358"/>
          </a:xfrm>
          <a:custGeom>
            <a:avLst/>
            <a:gdLst/>
            <a:ahLst/>
            <a:cxnLst/>
            <a:rect l="l" t="t" r="r" b="b"/>
            <a:pathLst>
              <a:path w="5673090" h="3949700">
                <a:moveTo>
                  <a:pt x="5668327" y="3949445"/>
                </a:moveTo>
                <a:lnTo>
                  <a:pt x="4762" y="3949445"/>
                </a:lnTo>
                <a:lnTo>
                  <a:pt x="3289" y="3949217"/>
                </a:lnTo>
                <a:lnTo>
                  <a:pt x="1968" y="3948531"/>
                </a:lnTo>
                <a:lnTo>
                  <a:pt x="914" y="3947477"/>
                </a:lnTo>
                <a:lnTo>
                  <a:pt x="228" y="3946156"/>
                </a:lnTo>
                <a:lnTo>
                  <a:pt x="0" y="3944683"/>
                </a:lnTo>
                <a:lnTo>
                  <a:pt x="0" y="4762"/>
                </a:lnTo>
                <a:lnTo>
                  <a:pt x="4762" y="0"/>
                </a:lnTo>
                <a:lnTo>
                  <a:pt x="5668327" y="0"/>
                </a:lnTo>
                <a:lnTo>
                  <a:pt x="5673090" y="4762"/>
                </a:lnTo>
                <a:lnTo>
                  <a:pt x="9525" y="4762"/>
                </a:lnTo>
                <a:lnTo>
                  <a:pt x="4762" y="9524"/>
                </a:lnTo>
                <a:lnTo>
                  <a:pt x="9525" y="9524"/>
                </a:lnTo>
                <a:lnTo>
                  <a:pt x="9525" y="3939921"/>
                </a:lnTo>
                <a:lnTo>
                  <a:pt x="4762" y="3939920"/>
                </a:lnTo>
                <a:lnTo>
                  <a:pt x="9525" y="3944683"/>
                </a:lnTo>
                <a:lnTo>
                  <a:pt x="5673090" y="3944683"/>
                </a:lnTo>
                <a:lnTo>
                  <a:pt x="5672861" y="3946156"/>
                </a:lnTo>
                <a:lnTo>
                  <a:pt x="5672175" y="3947477"/>
                </a:lnTo>
                <a:lnTo>
                  <a:pt x="5671121" y="3948531"/>
                </a:lnTo>
                <a:lnTo>
                  <a:pt x="5669800" y="3949217"/>
                </a:lnTo>
                <a:lnTo>
                  <a:pt x="5668327" y="3949445"/>
                </a:lnTo>
                <a:close/>
              </a:path>
              <a:path w="5673090" h="3949700">
                <a:moveTo>
                  <a:pt x="9525" y="9524"/>
                </a:moveTo>
                <a:lnTo>
                  <a:pt x="4762" y="9524"/>
                </a:lnTo>
                <a:lnTo>
                  <a:pt x="9525" y="4762"/>
                </a:lnTo>
                <a:lnTo>
                  <a:pt x="9525" y="9524"/>
                </a:lnTo>
                <a:close/>
              </a:path>
              <a:path w="5673090" h="3949700">
                <a:moveTo>
                  <a:pt x="5663565" y="9524"/>
                </a:moveTo>
                <a:lnTo>
                  <a:pt x="9525" y="9524"/>
                </a:lnTo>
                <a:lnTo>
                  <a:pt x="9525" y="4762"/>
                </a:lnTo>
                <a:lnTo>
                  <a:pt x="5663565" y="4762"/>
                </a:lnTo>
                <a:lnTo>
                  <a:pt x="5663565" y="9524"/>
                </a:lnTo>
                <a:close/>
              </a:path>
              <a:path w="5673090" h="3949700">
                <a:moveTo>
                  <a:pt x="5663565" y="3944683"/>
                </a:moveTo>
                <a:lnTo>
                  <a:pt x="5663565" y="4762"/>
                </a:lnTo>
                <a:lnTo>
                  <a:pt x="5668327" y="9524"/>
                </a:lnTo>
                <a:lnTo>
                  <a:pt x="5673090" y="9524"/>
                </a:lnTo>
                <a:lnTo>
                  <a:pt x="5673090" y="3939921"/>
                </a:lnTo>
                <a:lnTo>
                  <a:pt x="5668327" y="3939920"/>
                </a:lnTo>
                <a:lnTo>
                  <a:pt x="5663565" y="3944683"/>
                </a:lnTo>
                <a:close/>
              </a:path>
              <a:path w="5673090" h="3949700">
                <a:moveTo>
                  <a:pt x="5673090" y="9524"/>
                </a:moveTo>
                <a:lnTo>
                  <a:pt x="5668327" y="9524"/>
                </a:lnTo>
                <a:lnTo>
                  <a:pt x="5663565" y="4762"/>
                </a:lnTo>
                <a:lnTo>
                  <a:pt x="5673090" y="4762"/>
                </a:lnTo>
                <a:lnTo>
                  <a:pt x="5673090" y="9524"/>
                </a:lnTo>
                <a:close/>
              </a:path>
              <a:path w="5673090" h="3949700">
                <a:moveTo>
                  <a:pt x="9525" y="3944683"/>
                </a:moveTo>
                <a:lnTo>
                  <a:pt x="4762" y="3939920"/>
                </a:lnTo>
                <a:lnTo>
                  <a:pt x="9525" y="3939920"/>
                </a:lnTo>
                <a:lnTo>
                  <a:pt x="9525" y="3944683"/>
                </a:lnTo>
                <a:close/>
              </a:path>
              <a:path w="5673090" h="3949700">
                <a:moveTo>
                  <a:pt x="5663565" y="3944683"/>
                </a:moveTo>
                <a:lnTo>
                  <a:pt x="9525" y="3944683"/>
                </a:lnTo>
                <a:lnTo>
                  <a:pt x="9525" y="3939920"/>
                </a:lnTo>
                <a:lnTo>
                  <a:pt x="5663565" y="3939920"/>
                </a:lnTo>
                <a:lnTo>
                  <a:pt x="5663565" y="3944683"/>
                </a:lnTo>
                <a:close/>
              </a:path>
              <a:path w="5673090" h="3949700">
                <a:moveTo>
                  <a:pt x="5673090" y="3944683"/>
                </a:moveTo>
                <a:lnTo>
                  <a:pt x="5663565" y="3944683"/>
                </a:lnTo>
                <a:lnTo>
                  <a:pt x="5668327" y="3939920"/>
                </a:lnTo>
                <a:lnTo>
                  <a:pt x="5673090" y="3939921"/>
                </a:lnTo>
                <a:lnTo>
                  <a:pt x="5673090" y="3944683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46200" y="792480"/>
            <a:ext cx="1995170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添加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SSH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密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钥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43320" y="739775"/>
            <a:ext cx="4805045" cy="2337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buSzPct val="96000"/>
              <a:buAutoNum type="arabicPlain" startAt="2"/>
              <a:tabLst>
                <a:tab pos="90424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添加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SSH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密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钥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AutoNum type="arabicPlain" startAt="2"/>
            </a:pP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33375" marR="5080" lvl="1" indent="-228600">
              <a:lnSpc>
                <a:spcPts val="3020"/>
              </a:lnSpc>
              <a:spcBef>
                <a:spcPts val="5"/>
              </a:spcBef>
              <a:buFont typeface="Arial" panose="020B0604020202020204"/>
              <a:buChar char="•"/>
              <a:tabLst>
                <a:tab pos="333375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粘贴拷贝的公钥字符串，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添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加“标题”，单击“新建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” 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按钮完成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SSH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密钥添加，如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图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所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示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87196" y="1496567"/>
            <a:ext cx="4873752" cy="299528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77671" y="1487042"/>
            <a:ext cx="4893310" cy="3008758"/>
          </a:xfrm>
          <a:custGeom>
            <a:avLst/>
            <a:gdLst/>
            <a:ahLst/>
            <a:cxnLst/>
            <a:rect l="l" t="t" r="r" b="b"/>
            <a:pathLst>
              <a:path w="4893310" h="4367530">
                <a:moveTo>
                  <a:pt x="4888039" y="4367021"/>
                </a:moveTo>
                <a:lnTo>
                  <a:pt x="4762" y="4367021"/>
                </a:lnTo>
                <a:lnTo>
                  <a:pt x="3289" y="4366793"/>
                </a:lnTo>
                <a:lnTo>
                  <a:pt x="1968" y="4366107"/>
                </a:lnTo>
                <a:lnTo>
                  <a:pt x="914" y="4365053"/>
                </a:lnTo>
                <a:lnTo>
                  <a:pt x="228" y="4363732"/>
                </a:lnTo>
                <a:lnTo>
                  <a:pt x="0" y="4362259"/>
                </a:lnTo>
                <a:lnTo>
                  <a:pt x="0" y="4762"/>
                </a:lnTo>
                <a:lnTo>
                  <a:pt x="4762" y="0"/>
                </a:lnTo>
                <a:lnTo>
                  <a:pt x="4888039" y="0"/>
                </a:lnTo>
                <a:lnTo>
                  <a:pt x="4892802" y="4762"/>
                </a:lnTo>
                <a:lnTo>
                  <a:pt x="9525" y="4762"/>
                </a:lnTo>
                <a:lnTo>
                  <a:pt x="4762" y="9524"/>
                </a:lnTo>
                <a:lnTo>
                  <a:pt x="9525" y="9524"/>
                </a:lnTo>
                <a:lnTo>
                  <a:pt x="9525" y="4357497"/>
                </a:lnTo>
                <a:lnTo>
                  <a:pt x="4762" y="4357496"/>
                </a:lnTo>
                <a:lnTo>
                  <a:pt x="9525" y="4362259"/>
                </a:lnTo>
                <a:lnTo>
                  <a:pt x="4892802" y="4362259"/>
                </a:lnTo>
                <a:lnTo>
                  <a:pt x="4892573" y="4363732"/>
                </a:lnTo>
                <a:lnTo>
                  <a:pt x="4891887" y="4365053"/>
                </a:lnTo>
                <a:lnTo>
                  <a:pt x="4890833" y="4366107"/>
                </a:lnTo>
                <a:lnTo>
                  <a:pt x="4889512" y="4366793"/>
                </a:lnTo>
                <a:lnTo>
                  <a:pt x="4888039" y="4367021"/>
                </a:lnTo>
                <a:close/>
              </a:path>
              <a:path w="4893310" h="4367530">
                <a:moveTo>
                  <a:pt x="9525" y="9524"/>
                </a:moveTo>
                <a:lnTo>
                  <a:pt x="4762" y="9524"/>
                </a:lnTo>
                <a:lnTo>
                  <a:pt x="9525" y="4762"/>
                </a:lnTo>
                <a:lnTo>
                  <a:pt x="9525" y="9524"/>
                </a:lnTo>
                <a:close/>
              </a:path>
              <a:path w="4893310" h="4367530">
                <a:moveTo>
                  <a:pt x="4883277" y="9524"/>
                </a:moveTo>
                <a:lnTo>
                  <a:pt x="9525" y="9524"/>
                </a:lnTo>
                <a:lnTo>
                  <a:pt x="9525" y="4762"/>
                </a:lnTo>
                <a:lnTo>
                  <a:pt x="4883277" y="4762"/>
                </a:lnTo>
                <a:lnTo>
                  <a:pt x="4883277" y="9524"/>
                </a:lnTo>
                <a:close/>
              </a:path>
              <a:path w="4893310" h="4367530">
                <a:moveTo>
                  <a:pt x="4883277" y="4362259"/>
                </a:moveTo>
                <a:lnTo>
                  <a:pt x="4883277" y="4762"/>
                </a:lnTo>
                <a:lnTo>
                  <a:pt x="4888039" y="9524"/>
                </a:lnTo>
                <a:lnTo>
                  <a:pt x="4892802" y="9524"/>
                </a:lnTo>
                <a:lnTo>
                  <a:pt x="4892802" y="4357497"/>
                </a:lnTo>
                <a:lnTo>
                  <a:pt x="4888039" y="4357496"/>
                </a:lnTo>
                <a:lnTo>
                  <a:pt x="4883277" y="4362259"/>
                </a:lnTo>
                <a:close/>
              </a:path>
              <a:path w="4893310" h="4367530">
                <a:moveTo>
                  <a:pt x="4892802" y="9524"/>
                </a:moveTo>
                <a:lnTo>
                  <a:pt x="4888039" y="9524"/>
                </a:lnTo>
                <a:lnTo>
                  <a:pt x="4883277" y="4762"/>
                </a:lnTo>
                <a:lnTo>
                  <a:pt x="4892802" y="4762"/>
                </a:lnTo>
                <a:lnTo>
                  <a:pt x="4892802" y="9524"/>
                </a:lnTo>
                <a:close/>
              </a:path>
              <a:path w="4893310" h="4367530">
                <a:moveTo>
                  <a:pt x="9525" y="4362259"/>
                </a:moveTo>
                <a:lnTo>
                  <a:pt x="4762" y="4357496"/>
                </a:lnTo>
                <a:lnTo>
                  <a:pt x="9525" y="4357496"/>
                </a:lnTo>
                <a:lnTo>
                  <a:pt x="9525" y="4362259"/>
                </a:lnTo>
                <a:close/>
              </a:path>
              <a:path w="4893310" h="4367530">
                <a:moveTo>
                  <a:pt x="4883277" y="4362259"/>
                </a:moveTo>
                <a:lnTo>
                  <a:pt x="9525" y="4362259"/>
                </a:lnTo>
                <a:lnTo>
                  <a:pt x="9525" y="4357496"/>
                </a:lnTo>
                <a:lnTo>
                  <a:pt x="4883277" y="4357496"/>
                </a:lnTo>
                <a:lnTo>
                  <a:pt x="4883277" y="4362259"/>
                </a:lnTo>
                <a:close/>
              </a:path>
              <a:path w="4893310" h="4367530">
                <a:moveTo>
                  <a:pt x="4892802" y="4362259"/>
                </a:moveTo>
                <a:lnTo>
                  <a:pt x="4883277" y="4362259"/>
                </a:lnTo>
                <a:lnTo>
                  <a:pt x="4888039" y="4357496"/>
                </a:lnTo>
                <a:lnTo>
                  <a:pt x="4892802" y="4357497"/>
                </a:lnTo>
                <a:lnTo>
                  <a:pt x="4892802" y="4362259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567689"/>
            <a:ext cx="30473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（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3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）推送本地代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码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106805"/>
            <a:ext cx="9931400" cy="4927600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0"/>
              </a:spcBef>
              <a:buFont typeface="Arial" panose="020B0604020202020204"/>
              <a:buChar char="•"/>
              <a:tabLst>
                <a:tab pos="241300" algn="l"/>
                <a:tab pos="4355465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（1）在代码根目录下运行Git	Bash终端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 marR="5080">
              <a:lnSpc>
                <a:spcPct val="80000"/>
              </a:lnSpc>
              <a:spcBef>
                <a:spcPts val="995"/>
              </a:spcBef>
              <a:tabLst>
                <a:tab pos="7936865" algn="l"/>
                <a:tab pos="8698865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将本地代码（本文以java的web项目代码为例）放在D:\code\DevCloud，在  D:\code\DevCloud文件夹空白处单击鼠标右键，选择“Git	Bash	Here”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（2）推送本地代码到云端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1536065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在当前Git	Bash终端依次输入以下命令：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689610" algn="l"/>
              </a:tabLst>
            </a:pPr>
            <a:r>
              <a:rPr sz="2400" dirty="0">
                <a:latin typeface="Calibri" panose="020F0502020204030204"/>
                <a:cs typeface="Calibri" panose="020F0502020204030204"/>
              </a:rPr>
              <a:t>$ 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git	init</a:t>
            </a:r>
            <a:endParaRPr sz="2400">
              <a:latin typeface="Calibri" panose="020F0502020204030204"/>
              <a:cs typeface="Calibri" panose="020F0502020204030204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689610" algn="l"/>
              </a:tabLst>
            </a:pPr>
            <a:r>
              <a:rPr sz="2400" dirty="0">
                <a:latin typeface="Calibri" panose="020F0502020204030204"/>
                <a:cs typeface="Calibri" panose="020F0502020204030204"/>
              </a:rPr>
              <a:t>$ 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git	</a:t>
            </a:r>
            <a:r>
              <a:rPr sz="2400" spc="-15" dirty="0">
                <a:latin typeface="Calibri" panose="020F0502020204030204"/>
                <a:cs typeface="Calibri" panose="020F0502020204030204"/>
              </a:rPr>
              <a:t>remote</a:t>
            </a:r>
            <a:r>
              <a:rPr sz="2400" dirty="0">
                <a:latin typeface="Calibri" panose="020F0502020204030204"/>
                <a:cs typeface="Calibri" panose="020F0502020204030204"/>
              </a:rPr>
              <a:t> 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add</a:t>
            </a:r>
            <a:r>
              <a:rPr sz="2400" dirty="0">
                <a:latin typeface="Calibri" panose="020F0502020204030204"/>
                <a:cs typeface="Calibri" panose="020F0502020204030204"/>
              </a:rPr>
              <a:t> 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origin</a:t>
            </a:r>
            <a:r>
              <a:rPr sz="2400" dirty="0">
                <a:latin typeface="Calibri" panose="020F0502020204030204"/>
                <a:cs typeface="Calibri" panose="020F0502020204030204"/>
              </a:rPr>
              <a:t> </a:t>
            </a: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“仓库地址”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689610" algn="l"/>
              </a:tabLst>
            </a:pPr>
            <a:r>
              <a:rPr sz="2400" dirty="0">
                <a:latin typeface="Calibri" panose="020F0502020204030204"/>
                <a:cs typeface="Calibri" panose="020F0502020204030204"/>
              </a:rPr>
              <a:t>$ 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git	add</a:t>
            </a:r>
            <a:endParaRPr sz="2400">
              <a:latin typeface="Calibri" panose="020F0502020204030204"/>
              <a:cs typeface="Calibri" panose="020F0502020204030204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689610" algn="l"/>
                <a:tab pos="1773555" algn="l"/>
              </a:tabLst>
            </a:pPr>
            <a:r>
              <a:rPr sz="2400" dirty="0">
                <a:latin typeface="Calibri" panose="020F0502020204030204"/>
                <a:cs typeface="Calibri" panose="020F0502020204030204"/>
              </a:rPr>
              <a:t>$ 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git	</a:t>
            </a:r>
            <a:r>
              <a:rPr sz="2400" spc="-10" dirty="0">
                <a:latin typeface="Calibri" panose="020F0502020204030204"/>
                <a:cs typeface="Calibri" panose="020F0502020204030204"/>
              </a:rPr>
              <a:t>commit	</a:t>
            </a:r>
            <a:r>
              <a:rPr sz="2400" dirty="0">
                <a:latin typeface="Calibri" panose="020F0502020204030204"/>
                <a:cs typeface="Calibri" panose="020F0502020204030204"/>
              </a:rPr>
              <a:t>-m </a:t>
            </a:r>
            <a:r>
              <a:rPr sz="2400" spc="-5" dirty="0">
                <a:latin typeface="宋体" panose="02010600030101010101" pitchFamily="2" charset="-122"/>
                <a:cs typeface="宋体" panose="02010600030101010101" pitchFamily="2" charset="-122"/>
              </a:rPr>
              <a:t>“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init</a:t>
            </a:r>
            <a:r>
              <a:rPr sz="2400" dirty="0">
                <a:latin typeface="Calibri" panose="020F0502020204030204"/>
                <a:cs typeface="Calibri" panose="020F0502020204030204"/>
              </a:rPr>
              <a:t> </a:t>
            </a:r>
            <a:r>
              <a:rPr sz="2400" spc="-10" dirty="0">
                <a:latin typeface="Calibri" panose="020F0502020204030204"/>
                <a:cs typeface="Calibri" panose="020F0502020204030204"/>
              </a:rPr>
              <a:t>project</a:t>
            </a:r>
            <a:r>
              <a:rPr sz="2400" spc="-10" dirty="0">
                <a:latin typeface="宋体" panose="02010600030101010101" pitchFamily="2" charset="-122"/>
                <a:cs typeface="宋体" panose="02010600030101010101" pitchFamily="2" charset="-122"/>
              </a:rPr>
              <a:t>”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689610" algn="l"/>
              </a:tabLst>
            </a:pPr>
            <a:r>
              <a:rPr sz="2400" dirty="0">
                <a:latin typeface="Calibri" panose="020F0502020204030204"/>
                <a:cs typeface="Calibri" panose="020F0502020204030204"/>
              </a:rPr>
              <a:t>$ 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git	</a:t>
            </a:r>
            <a:r>
              <a:rPr sz="2400" spc="-15" dirty="0">
                <a:latin typeface="Calibri" panose="020F0502020204030204"/>
                <a:cs typeface="Calibri" panose="020F0502020204030204"/>
              </a:rPr>
              <a:t>branch </a:t>
            </a:r>
            <a:r>
              <a:rPr sz="2400" spc="-10" dirty="0">
                <a:latin typeface="Calibri" panose="020F0502020204030204"/>
                <a:cs typeface="Calibri" panose="020F0502020204030204"/>
              </a:rPr>
              <a:t>–set-upstream-to=origin/master</a:t>
            </a:r>
            <a:r>
              <a:rPr sz="2400" spc="15" dirty="0">
                <a:latin typeface="Calibri" panose="020F0502020204030204"/>
                <a:cs typeface="Calibri" panose="020F0502020204030204"/>
              </a:rPr>
              <a:t> </a:t>
            </a:r>
            <a:r>
              <a:rPr sz="2400" spc="-15" dirty="0">
                <a:latin typeface="Calibri" panose="020F0502020204030204"/>
                <a:cs typeface="Calibri" panose="020F0502020204030204"/>
              </a:rPr>
              <a:t>master</a:t>
            </a:r>
            <a:endParaRPr sz="2400">
              <a:latin typeface="Calibri" panose="020F0502020204030204"/>
              <a:cs typeface="Calibri" panose="020F0502020204030204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689610" algn="l"/>
                <a:tab pos="1287780" algn="l"/>
              </a:tabLst>
            </a:pPr>
            <a:r>
              <a:rPr sz="2400" dirty="0">
                <a:latin typeface="Calibri" panose="020F0502020204030204"/>
                <a:cs typeface="Calibri" panose="020F0502020204030204"/>
              </a:rPr>
              <a:t>$ 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git	pull	</a:t>
            </a:r>
            <a:r>
              <a:rPr sz="2400" spc="-10" dirty="0">
                <a:latin typeface="Calibri" panose="020F0502020204030204"/>
                <a:cs typeface="Calibri" panose="020F0502020204030204"/>
              </a:rPr>
              <a:t>--rebase</a:t>
            </a:r>
            <a:endParaRPr sz="2400">
              <a:latin typeface="Calibri" panose="020F0502020204030204"/>
              <a:cs typeface="Calibri" panose="020F0502020204030204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689610" algn="l"/>
              </a:tabLst>
            </a:pPr>
            <a:r>
              <a:rPr sz="2400" dirty="0">
                <a:latin typeface="Calibri" panose="020F0502020204030204"/>
                <a:cs typeface="Calibri" panose="020F0502020204030204"/>
              </a:rPr>
              <a:t>$ 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git	push</a:t>
            </a:r>
            <a:endParaRPr sz="24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844" y="567689"/>
            <a:ext cx="37585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（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4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）新建代码检查任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务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65555" y="1353820"/>
            <a:ext cx="24638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创建代码检查任务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491615"/>
            <a:ext cx="49022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新任务详细配置信息包括以下几点：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35395" y="2037714"/>
            <a:ext cx="4521200" cy="3493770"/>
          </a:xfrm>
          <a:prstGeom prst="rect">
            <a:avLst/>
          </a:prstGeom>
        </p:spPr>
        <p:txBody>
          <a:bodyPr vert="horz" wrap="square" lIns="0" tIns="10287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81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输入检查名称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ts val="2590"/>
              </a:lnSpc>
              <a:spcBef>
                <a:spcPts val="103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在下拉选项中选择仓库，在下拉 选项中选择分支，默认选择了 master分支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单击规则集，“对号”显示被选 中的规则集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 algn="just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单击规则集底部，选择待检查的 目标文件夹，如果不选择，就是 检查所有代码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187196" y="1972055"/>
            <a:ext cx="4873752" cy="252116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77671" y="1962530"/>
            <a:ext cx="4893310" cy="2533270"/>
          </a:xfrm>
          <a:custGeom>
            <a:avLst/>
            <a:gdLst/>
            <a:ahLst/>
            <a:cxnLst/>
            <a:rect l="l" t="t" r="r" b="b"/>
            <a:pathLst>
              <a:path w="4893310" h="4041140">
                <a:moveTo>
                  <a:pt x="4888039" y="4040886"/>
                </a:moveTo>
                <a:lnTo>
                  <a:pt x="4762" y="4040886"/>
                </a:lnTo>
                <a:lnTo>
                  <a:pt x="3289" y="4040657"/>
                </a:lnTo>
                <a:lnTo>
                  <a:pt x="1968" y="4039971"/>
                </a:lnTo>
                <a:lnTo>
                  <a:pt x="914" y="4038917"/>
                </a:lnTo>
                <a:lnTo>
                  <a:pt x="228" y="4037596"/>
                </a:lnTo>
                <a:lnTo>
                  <a:pt x="0" y="4036123"/>
                </a:lnTo>
                <a:lnTo>
                  <a:pt x="0" y="4762"/>
                </a:lnTo>
                <a:lnTo>
                  <a:pt x="4762" y="0"/>
                </a:lnTo>
                <a:lnTo>
                  <a:pt x="4888039" y="0"/>
                </a:lnTo>
                <a:lnTo>
                  <a:pt x="4892802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4031360"/>
                </a:lnTo>
                <a:lnTo>
                  <a:pt x="4762" y="4031360"/>
                </a:lnTo>
                <a:lnTo>
                  <a:pt x="9525" y="4036123"/>
                </a:lnTo>
                <a:lnTo>
                  <a:pt x="4892802" y="4036123"/>
                </a:lnTo>
                <a:lnTo>
                  <a:pt x="4892573" y="4037596"/>
                </a:lnTo>
                <a:lnTo>
                  <a:pt x="4891887" y="4038917"/>
                </a:lnTo>
                <a:lnTo>
                  <a:pt x="4890833" y="4039971"/>
                </a:lnTo>
                <a:lnTo>
                  <a:pt x="4889512" y="4040657"/>
                </a:lnTo>
                <a:lnTo>
                  <a:pt x="4888039" y="4040886"/>
                </a:lnTo>
                <a:close/>
              </a:path>
              <a:path w="4893310" h="4041140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4893310" h="4041140">
                <a:moveTo>
                  <a:pt x="4883277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4883277" y="4762"/>
                </a:lnTo>
                <a:lnTo>
                  <a:pt x="4883277" y="9525"/>
                </a:lnTo>
                <a:close/>
              </a:path>
              <a:path w="4893310" h="4041140">
                <a:moveTo>
                  <a:pt x="4883277" y="4036123"/>
                </a:moveTo>
                <a:lnTo>
                  <a:pt x="4883277" y="4762"/>
                </a:lnTo>
                <a:lnTo>
                  <a:pt x="4888039" y="9525"/>
                </a:lnTo>
                <a:lnTo>
                  <a:pt x="4892802" y="9525"/>
                </a:lnTo>
                <a:lnTo>
                  <a:pt x="4892802" y="4031360"/>
                </a:lnTo>
                <a:lnTo>
                  <a:pt x="4888039" y="4031360"/>
                </a:lnTo>
                <a:lnTo>
                  <a:pt x="4883277" y="4036123"/>
                </a:lnTo>
                <a:close/>
              </a:path>
              <a:path w="4893310" h="4041140">
                <a:moveTo>
                  <a:pt x="4892802" y="9525"/>
                </a:moveTo>
                <a:lnTo>
                  <a:pt x="4888039" y="9525"/>
                </a:lnTo>
                <a:lnTo>
                  <a:pt x="4883277" y="4762"/>
                </a:lnTo>
                <a:lnTo>
                  <a:pt x="4892802" y="4762"/>
                </a:lnTo>
                <a:lnTo>
                  <a:pt x="4892802" y="9525"/>
                </a:lnTo>
                <a:close/>
              </a:path>
              <a:path w="4893310" h="4041140">
                <a:moveTo>
                  <a:pt x="9525" y="4036123"/>
                </a:moveTo>
                <a:lnTo>
                  <a:pt x="4762" y="4031360"/>
                </a:lnTo>
                <a:lnTo>
                  <a:pt x="9525" y="4031360"/>
                </a:lnTo>
                <a:lnTo>
                  <a:pt x="9525" y="4036123"/>
                </a:lnTo>
                <a:close/>
              </a:path>
              <a:path w="4893310" h="4041140">
                <a:moveTo>
                  <a:pt x="4883277" y="4036123"/>
                </a:moveTo>
                <a:lnTo>
                  <a:pt x="9525" y="4036123"/>
                </a:lnTo>
                <a:lnTo>
                  <a:pt x="9525" y="4031360"/>
                </a:lnTo>
                <a:lnTo>
                  <a:pt x="4883277" y="4031360"/>
                </a:lnTo>
                <a:lnTo>
                  <a:pt x="4883277" y="4036123"/>
                </a:lnTo>
                <a:close/>
              </a:path>
              <a:path w="4893310" h="4041140">
                <a:moveTo>
                  <a:pt x="4892802" y="4036123"/>
                </a:moveTo>
                <a:lnTo>
                  <a:pt x="4883277" y="4036123"/>
                </a:lnTo>
                <a:lnTo>
                  <a:pt x="4888039" y="4031360"/>
                </a:lnTo>
                <a:lnTo>
                  <a:pt x="4892802" y="4031360"/>
                </a:lnTo>
                <a:lnTo>
                  <a:pt x="4892802" y="4036123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844" y="567689"/>
            <a:ext cx="30473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（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5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）查看检查结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果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39800" y="1353820"/>
            <a:ext cx="18542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代码质量报告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847215"/>
            <a:ext cx="4597400" cy="72009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 marR="5080">
              <a:lnSpc>
                <a:spcPts val="2590"/>
              </a:lnSpc>
              <a:spcBef>
                <a:spcPts val="425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检查任务执行结束，生成详细的代 码质量报告，用于评估代码质量：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61060" y="1865376"/>
            <a:ext cx="5199888" cy="27066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97095" y="370840"/>
            <a:ext cx="280225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670685" algn="l"/>
              </a:tabLst>
            </a:pPr>
            <a:r>
              <a:rPr sz="4400" spc="-5" dirty="0"/>
              <a:t>13.4.</a:t>
            </a:r>
            <a:r>
              <a:rPr sz="4400" dirty="0"/>
              <a:t>4	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构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建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31214" y="1238884"/>
            <a:ext cx="2463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创建编译构建任务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66079" y="1167764"/>
            <a:ext cx="5549900" cy="4950460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1．新建构建任务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355600">
              <a:lnSpc>
                <a:spcPct val="100000"/>
              </a:lnSpc>
              <a:spcBef>
                <a:spcPts val="560"/>
              </a:spcBef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新建构建任务配置如下：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355600">
              <a:lnSpc>
                <a:spcPct val="100000"/>
              </a:lnSpc>
              <a:spcBef>
                <a:spcPts val="710"/>
              </a:spcBef>
              <a:buSzPct val="96000"/>
              <a:buFont typeface="Arial" panose="020B0604020202020204"/>
              <a:buChar char="•"/>
              <a:tabLst>
                <a:tab pos="463550" algn="l"/>
              </a:tabLst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任务名称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codeCI</a:t>
            </a:r>
            <a:endParaRPr sz="2400">
              <a:latin typeface="Calibri" panose="020F0502020204030204"/>
              <a:cs typeface="Calibri" panose="020F0502020204030204"/>
            </a:endParaRPr>
          </a:p>
          <a:p>
            <a:pPr marL="355600" marR="5080">
              <a:lnSpc>
                <a:spcPts val="2590"/>
              </a:lnSpc>
              <a:spcBef>
                <a:spcPts val="1035"/>
              </a:spcBef>
              <a:buSzPct val="96000"/>
              <a:buFont typeface="Arial" panose="020B0604020202020204"/>
              <a:buChar char="•"/>
              <a:tabLst>
                <a:tab pos="463550" algn="l"/>
              </a:tabLst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代码仓库选择</a:t>
            </a:r>
            <a:r>
              <a:rPr sz="2400" spc="-5" dirty="0">
                <a:latin typeface="Calibri" panose="020F0502020204030204"/>
                <a:cs typeface="Calibri" panose="020F0502020204030204"/>
              </a:rPr>
              <a:t>DevCloud</a:t>
            </a:r>
            <a:r>
              <a:rPr sz="2400" spc="-5" dirty="0">
                <a:latin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选中“自动 构建”时，表示代码仓库提交后自动触 发构建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355600">
              <a:lnSpc>
                <a:spcPct val="100000"/>
              </a:lnSpc>
              <a:spcBef>
                <a:spcPts val="675"/>
              </a:spcBef>
              <a:buSzPct val="96000"/>
              <a:buFont typeface="Arial" panose="020B0604020202020204"/>
              <a:buChar char="•"/>
              <a:tabLst>
                <a:tab pos="463550" algn="l"/>
              </a:tabLst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构建类型选择</a:t>
            </a:r>
            <a:r>
              <a:rPr sz="2400" spc="-15" dirty="0">
                <a:latin typeface="Calibri" panose="020F0502020204030204"/>
                <a:cs typeface="Calibri" panose="020F0502020204030204"/>
              </a:rPr>
              <a:t>Maven</a:t>
            </a:r>
            <a:r>
              <a:rPr sz="2400" spc="-15" dirty="0">
                <a:latin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其他保持默认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355600" marR="203200">
              <a:lnSpc>
                <a:spcPts val="2590"/>
              </a:lnSpc>
              <a:spcBef>
                <a:spcPts val="1035"/>
              </a:spcBef>
              <a:buSzPct val="96000"/>
              <a:buFont typeface="Arial" panose="020B0604020202020204"/>
              <a:buChar char="•"/>
              <a:tabLst>
                <a:tab pos="463550" algn="l"/>
              </a:tabLst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增加构建结果，上传软件包到发布仓 库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355600">
              <a:lnSpc>
                <a:spcPct val="100000"/>
              </a:lnSpc>
              <a:spcBef>
                <a:spcPts val="675"/>
              </a:spcBef>
              <a:buSzPct val="96000"/>
              <a:buFont typeface="Arial" panose="020B0604020202020204"/>
              <a:buChar char="•"/>
              <a:tabLst>
                <a:tab pos="463550" algn="l"/>
              </a:tabLst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按照左图输入“包名”“版本号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355600">
              <a:lnSpc>
                <a:spcPts val="2735"/>
              </a:lnSpc>
              <a:spcBef>
                <a:spcPts val="710"/>
              </a:spcBef>
              <a:buSzPct val="96000"/>
              <a:buFont typeface="Arial" panose="020B0604020202020204"/>
              <a:buChar char="•"/>
              <a:tabLst>
                <a:tab pos="463550" algn="l"/>
              </a:tabLst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归档修改成</a:t>
            </a:r>
            <a:r>
              <a:rPr sz="2400" spc="-20" dirty="0">
                <a:latin typeface="Calibri" panose="020F0502020204030204"/>
                <a:cs typeface="Calibri" panose="020F0502020204030204"/>
              </a:rPr>
              <a:t>target/intro.war</a:t>
            </a:r>
            <a:r>
              <a:rPr sz="2400" spc="-20" dirty="0">
                <a:latin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注意：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355600">
              <a:lnSpc>
                <a:spcPts val="2735"/>
              </a:lnSpc>
            </a:pPr>
            <a:r>
              <a:rPr sz="2400" spc="-25" dirty="0">
                <a:latin typeface="Calibri" panose="020F0502020204030204"/>
                <a:cs typeface="Calibri" panose="020F0502020204030204"/>
              </a:rPr>
              <a:t>intro.war</a:t>
            </a: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不要拼写错误）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39724" y="2077211"/>
            <a:ext cx="4643628" cy="24185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844" y="581659"/>
            <a:ext cx="26917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2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．执行构建任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务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02664" y="1327784"/>
            <a:ext cx="2463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执行编译构建任务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439545"/>
            <a:ext cx="4826000" cy="236474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5080" indent="-228600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进入构建任务，单击“开始构建” 按钮，开始执行构建，构建构成 中，工作空间会显示构建日志，  检查构建过程和归档发布过程是 否出现问题。成功后可以单击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241300" marR="309880">
              <a:lnSpc>
                <a:spcPts val="2590"/>
              </a:lnSpc>
            </a:pPr>
            <a:r>
              <a:rPr sz="2400" dirty="0">
                <a:latin typeface="宋体" panose="02010600030101010101" pitchFamily="2" charset="-122"/>
                <a:cs typeface="宋体" panose="02010600030101010101" pitchFamily="2" charset="-122"/>
              </a:rPr>
              <a:t>“下载构建包”下载本次构建生 成的软件包，并查看构建历史</a:t>
            </a:r>
            <a:endParaRPr sz="2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39724" y="2127505"/>
            <a:ext cx="5323332" cy="24422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30199" y="2117979"/>
            <a:ext cx="5342890" cy="2454021"/>
          </a:xfrm>
          <a:custGeom>
            <a:avLst/>
            <a:gdLst/>
            <a:ahLst/>
            <a:cxnLst/>
            <a:rect l="l" t="t" r="r" b="b"/>
            <a:pathLst>
              <a:path w="5342890" h="3992245">
                <a:moveTo>
                  <a:pt x="5337619" y="3992118"/>
                </a:moveTo>
                <a:lnTo>
                  <a:pt x="4762" y="3992118"/>
                </a:lnTo>
                <a:lnTo>
                  <a:pt x="3289" y="3991889"/>
                </a:lnTo>
                <a:lnTo>
                  <a:pt x="1968" y="3991203"/>
                </a:lnTo>
                <a:lnTo>
                  <a:pt x="914" y="3990149"/>
                </a:lnTo>
                <a:lnTo>
                  <a:pt x="228" y="3988828"/>
                </a:lnTo>
                <a:lnTo>
                  <a:pt x="0" y="3987355"/>
                </a:lnTo>
                <a:lnTo>
                  <a:pt x="0" y="4762"/>
                </a:lnTo>
                <a:lnTo>
                  <a:pt x="4762" y="0"/>
                </a:lnTo>
                <a:lnTo>
                  <a:pt x="5337619" y="0"/>
                </a:lnTo>
                <a:lnTo>
                  <a:pt x="5342382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3982593"/>
                </a:lnTo>
                <a:lnTo>
                  <a:pt x="4762" y="3982593"/>
                </a:lnTo>
                <a:lnTo>
                  <a:pt x="9525" y="3987355"/>
                </a:lnTo>
                <a:lnTo>
                  <a:pt x="5342382" y="3987355"/>
                </a:lnTo>
                <a:lnTo>
                  <a:pt x="5342153" y="3988828"/>
                </a:lnTo>
                <a:lnTo>
                  <a:pt x="5341467" y="3990149"/>
                </a:lnTo>
                <a:lnTo>
                  <a:pt x="5340413" y="3991203"/>
                </a:lnTo>
                <a:lnTo>
                  <a:pt x="5339092" y="3991889"/>
                </a:lnTo>
                <a:lnTo>
                  <a:pt x="5337619" y="3992118"/>
                </a:lnTo>
                <a:close/>
              </a:path>
              <a:path w="5342890" h="3992245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5342890" h="3992245">
                <a:moveTo>
                  <a:pt x="5332857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5332857" y="4762"/>
                </a:lnTo>
                <a:lnTo>
                  <a:pt x="5332857" y="9525"/>
                </a:lnTo>
                <a:close/>
              </a:path>
              <a:path w="5342890" h="3992245">
                <a:moveTo>
                  <a:pt x="5332857" y="3987355"/>
                </a:moveTo>
                <a:lnTo>
                  <a:pt x="5332857" y="4762"/>
                </a:lnTo>
                <a:lnTo>
                  <a:pt x="5337619" y="9525"/>
                </a:lnTo>
                <a:lnTo>
                  <a:pt x="5342382" y="9525"/>
                </a:lnTo>
                <a:lnTo>
                  <a:pt x="5342382" y="3982593"/>
                </a:lnTo>
                <a:lnTo>
                  <a:pt x="5337619" y="3982593"/>
                </a:lnTo>
                <a:lnTo>
                  <a:pt x="5332857" y="3987355"/>
                </a:lnTo>
                <a:close/>
              </a:path>
              <a:path w="5342890" h="3992245">
                <a:moveTo>
                  <a:pt x="5342382" y="9525"/>
                </a:moveTo>
                <a:lnTo>
                  <a:pt x="5337619" y="9525"/>
                </a:lnTo>
                <a:lnTo>
                  <a:pt x="5332857" y="4762"/>
                </a:lnTo>
                <a:lnTo>
                  <a:pt x="5342382" y="4762"/>
                </a:lnTo>
                <a:lnTo>
                  <a:pt x="5342382" y="9525"/>
                </a:lnTo>
                <a:close/>
              </a:path>
              <a:path w="5342890" h="3992245">
                <a:moveTo>
                  <a:pt x="9525" y="3987355"/>
                </a:moveTo>
                <a:lnTo>
                  <a:pt x="4762" y="3982593"/>
                </a:lnTo>
                <a:lnTo>
                  <a:pt x="9525" y="3982593"/>
                </a:lnTo>
                <a:lnTo>
                  <a:pt x="9525" y="3987355"/>
                </a:lnTo>
                <a:close/>
              </a:path>
              <a:path w="5342890" h="3992245">
                <a:moveTo>
                  <a:pt x="5332857" y="3987355"/>
                </a:moveTo>
                <a:lnTo>
                  <a:pt x="9525" y="3987355"/>
                </a:lnTo>
                <a:lnTo>
                  <a:pt x="9525" y="3982593"/>
                </a:lnTo>
                <a:lnTo>
                  <a:pt x="5332857" y="3982593"/>
                </a:lnTo>
                <a:lnTo>
                  <a:pt x="5332857" y="3987355"/>
                </a:lnTo>
                <a:close/>
              </a:path>
              <a:path w="5342890" h="3992245">
                <a:moveTo>
                  <a:pt x="5342382" y="3987355"/>
                </a:moveTo>
                <a:lnTo>
                  <a:pt x="5332857" y="3987355"/>
                </a:lnTo>
                <a:lnTo>
                  <a:pt x="5337619" y="3982593"/>
                </a:lnTo>
                <a:lnTo>
                  <a:pt x="5342382" y="3982593"/>
                </a:lnTo>
                <a:lnTo>
                  <a:pt x="5342382" y="3987355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78704" y="358775"/>
            <a:ext cx="243332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13.4.5</a:t>
            </a:r>
            <a:r>
              <a:rPr spc="-75" dirty="0"/>
              <a:t> 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测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试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144905"/>
            <a:ext cx="10337165" cy="313372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>
              <a:lnSpc>
                <a:spcPts val="3020"/>
              </a:lnSpc>
              <a:spcBef>
                <a:spcPts val="475"/>
              </a:spcBef>
            </a:pP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测试管理</a:t>
            </a:r>
            <a:r>
              <a:rPr sz="2800" spc="-5" dirty="0">
                <a:latin typeface="黑体" panose="02010609060101010101" charset="-122"/>
                <a:cs typeface="黑体" panose="02010609060101010101" charset="-122"/>
              </a:rPr>
              <a:t>（TestMan）</a:t>
            </a: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是面向软件开发者提供的一体化测试解决</a:t>
            </a:r>
            <a:r>
              <a:rPr sz="2800" spc="-5" dirty="0">
                <a:latin typeface="黑体" panose="02010609060101010101" charset="-122"/>
                <a:cs typeface="黑体" panose="02010609060101010101" charset="-122"/>
              </a:rPr>
              <a:t>方 </a:t>
            </a: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案，覆盖测试需求、用例管理、测试任务管理、缺陷管理，多维</a:t>
            </a:r>
            <a:r>
              <a:rPr sz="2800" spc="-5" dirty="0">
                <a:latin typeface="黑体" panose="02010609060101010101" charset="-122"/>
                <a:cs typeface="黑体" panose="02010609060101010101" charset="-122"/>
              </a:rPr>
              <a:t>度 </a:t>
            </a: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评估产品质量，帮助高效管理测试活动，保障产品高质量交付，</a:t>
            </a:r>
            <a:r>
              <a:rPr sz="2800" spc="-5" dirty="0">
                <a:latin typeface="黑体" panose="02010609060101010101" charset="-122"/>
                <a:cs typeface="黑体" panose="02010609060101010101" charset="-122"/>
              </a:rPr>
              <a:t>它 </a:t>
            </a: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包括三个部分</a:t>
            </a:r>
            <a:r>
              <a:rPr sz="2800" spc="-5" dirty="0">
                <a:latin typeface="黑体" panose="02010609060101010101" charset="-122"/>
                <a:cs typeface="黑体" panose="02010609060101010101" charset="-122"/>
              </a:rPr>
              <a:t>：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620"/>
              </a:spcBef>
              <a:buSzPct val="96000"/>
              <a:buFont typeface="Arial" panose="020B0604020202020204"/>
              <a:buChar char="•"/>
              <a:tabLst>
                <a:tab pos="137795" algn="l"/>
              </a:tabLst>
            </a:pP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测试计</a:t>
            </a:r>
            <a:r>
              <a:rPr sz="2800" spc="-5" dirty="0">
                <a:latin typeface="黑体" panose="02010609060101010101" charset="-122"/>
                <a:cs typeface="黑体" panose="02010609060101010101" charset="-122"/>
              </a:rPr>
              <a:t>划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  <a:buSzPct val="96000"/>
              <a:buFont typeface="Arial" panose="020B0604020202020204"/>
              <a:buChar char="•"/>
              <a:tabLst>
                <a:tab pos="137795" algn="l"/>
              </a:tabLst>
            </a:pP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用例管</a:t>
            </a:r>
            <a:r>
              <a:rPr sz="2800" spc="-5" dirty="0">
                <a:latin typeface="黑体" panose="02010609060101010101" charset="-122"/>
                <a:cs typeface="黑体" panose="02010609060101010101" charset="-122"/>
              </a:rPr>
              <a:t>理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  <a:buSzPct val="96000"/>
              <a:buFont typeface="Arial" panose="020B0604020202020204"/>
              <a:buChar char="•"/>
              <a:tabLst>
                <a:tab pos="137795" algn="l"/>
              </a:tabLst>
            </a:pP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测试总</a:t>
            </a:r>
            <a:r>
              <a:rPr sz="2800" spc="-5" dirty="0">
                <a:latin typeface="黑体" panose="02010609060101010101" charset="-122"/>
                <a:cs typeface="黑体" panose="02010609060101010101" charset="-122"/>
              </a:rPr>
              <a:t>览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44695" y="594360"/>
            <a:ext cx="310324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1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．测试计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划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794510"/>
            <a:ext cx="10008235" cy="139192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241300" marR="5080" indent="-228600" algn="just">
              <a:lnSpc>
                <a:spcPts val="3460"/>
              </a:lnSpc>
              <a:spcBef>
                <a:spcPts val="53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3200" dirty="0">
                <a:latin typeface="黑体" panose="02010609060101010101" charset="-122"/>
                <a:cs typeface="黑体" panose="02010609060101010101" charset="-122"/>
              </a:rPr>
              <a:t>在项目规划阶段将整个项目细化成一个个具体的需求， 这也是测试计划设计形成的过程，测试计划环节针对每 个需求设计相应的测试用</a:t>
            </a:r>
            <a:r>
              <a:rPr sz="3200" spc="5" dirty="0">
                <a:latin typeface="黑体" panose="02010609060101010101" charset="-122"/>
                <a:cs typeface="黑体" panose="02010609060101010101" charset="-122"/>
              </a:rPr>
              <a:t>例</a:t>
            </a:r>
            <a:endParaRPr sz="3200">
              <a:latin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527" y="594360"/>
            <a:ext cx="310324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2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．用例管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理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61719" y="1419860"/>
            <a:ext cx="1294765" cy="4057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dirty="0">
                <a:latin typeface="宋体" panose="02010600030101010101" pitchFamily="2" charset="-122"/>
                <a:cs typeface="宋体" panose="02010600030101010101" pitchFamily="2" charset="-122"/>
              </a:rPr>
              <a:t>用例管</a:t>
            </a:r>
            <a:r>
              <a:rPr sz="2500" spc="-5" dirty="0">
                <a:latin typeface="宋体" panose="02010600030101010101" pitchFamily="2" charset="-122"/>
                <a:cs typeface="宋体" panose="02010600030101010101" pitchFamily="2" charset="-122"/>
              </a:rPr>
              <a:t>理</a:t>
            </a:r>
            <a:endParaRPr sz="25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773555"/>
            <a:ext cx="4876165" cy="275272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241300" marR="5080" indent="-228600">
              <a:lnSpc>
                <a:spcPts val="3020"/>
              </a:lnSpc>
              <a:spcBef>
                <a:spcPts val="47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用例管理页面可以对已经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创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建的测试用例进行管理，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可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以将用例关联到具体的需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求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或者针对需求设计测试用例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，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提交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bug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时就能够直接将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bug 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指给需求负责人，实现需求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- 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用例</a:t>
            </a:r>
            <a:r>
              <a:rPr sz="2800" spc="-10" dirty="0">
                <a:latin typeface="Calibri" panose="020F0502020204030204"/>
                <a:cs typeface="Calibri" panose="020F0502020204030204"/>
              </a:rPr>
              <a:t>-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缺陷的双向追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溯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39140" y="2023872"/>
            <a:ext cx="5515356" cy="21671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594360"/>
            <a:ext cx="167830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Outlin</a:t>
            </a:r>
            <a:r>
              <a:rPr sz="4400" dirty="0"/>
              <a:t>e</a:t>
            </a:r>
            <a:endParaRPr sz="4400"/>
          </a:p>
        </p:txBody>
      </p:sp>
      <p:sp>
        <p:nvSpPr>
          <p:cNvPr id="3" name="object 3"/>
          <p:cNvSpPr txBox="1"/>
          <p:nvPr/>
        </p:nvSpPr>
        <p:spPr>
          <a:xfrm>
            <a:off x="916939" y="1550543"/>
            <a:ext cx="5586095" cy="3268979"/>
          </a:xfrm>
          <a:prstGeom prst="rect">
            <a:avLst/>
          </a:prstGeom>
        </p:spPr>
        <p:txBody>
          <a:bodyPr vert="horz" wrap="square" lIns="0" tIns="2520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5"/>
              </a:spcBef>
              <a:buFont typeface="Arial" panose="020B0604020202020204"/>
              <a:buChar char="•"/>
              <a:tabLst>
                <a:tab pos="241300" algn="l"/>
                <a:tab pos="1404620" algn="l"/>
              </a:tabLst>
            </a:pPr>
            <a:r>
              <a:rPr sz="3750" spc="-10" dirty="0">
                <a:latin typeface="Calibri" panose="020F0502020204030204"/>
                <a:cs typeface="Calibri" panose="020F0502020204030204"/>
              </a:rPr>
              <a:t>13.1	</a:t>
            </a:r>
            <a:r>
              <a:rPr sz="3750" spc="-10" dirty="0">
                <a:latin typeface="宋体" panose="02010600030101010101" pitchFamily="2" charset="-122"/>
                <a:cs typeface="宋体" panose="02010600030101010101" pitchFamily="2" charset="-122"/>
              </a:rPr>
              <a:t>软件开发云的概</a:t>
            </a:r>
            <a:r>
              <a:rPr sz="3750" spc="-5" dirty="0">
                <a:latin typeface="宋体" panose="02010600030101010101" pitchFamily="2" charset="-122"/>
                <a:cs typeface="宋体" panose="02010600030101010101" pitchFamily="2" charset="-122"/>
              </a:rPr>
              <a:t>念</a:t>
            </a:r>
            <a:endParaRPr sz="375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1885"/>
              </a:spcBef>
              <a:buFont typeface="Arial" panose="020B0604020202020204"/>
              <a:buChar char="•"/>
              <a:tabLst>
                <a:tab pos="241300" algn="l"/>
                <a:tab pos="1297305" algn="l"/>
              </a:tabLst>
            </a:pPr>
            <a:r>
              <a:rPr sz="3750" spc="-10" dirty="0">
                <a:latin typeface="Calibri" panose="020F0502020204030204"/>
                <a:cs typeface="Calibri" panose="020F0502020204030204"/>
              </a:rPr>
              <a:t>13.</a:t>
            </a:r>
            <a:r>
              <a:rPr sz="3750" spc="-5" dirty="0">
                <a:latin typeface="Calibri" panose="020F0502020204030204"/>
                <a:cs typeface="Calibri" panose="020F0502020204030204"/>
              </a:rPr>
              <a:t>2</a:t>
            </a:r>
            <a:r>
              <a:rPr sz="3750" dirty="0">
                <a:latin typeface="Calibri" panose="020F0502020204030204"/>
                <a:cs typeface="Calibri" panose="020F0502020204030204"/>
              </a:rPr>
              <a:t>	</a:t>
            </a:r>
            <a:r>
              <a:rPr sz="3750" spc="-10" dirty="0">
                <a:latin typeface="宋体" panose="02010600030101010101" pitchFamily="2" charset="-122"/>
                <a:cs typeface="宋体" panose="02010600030101010101" pitchFamily="2" charset="-122"/>
              </a:rPr>
              <a:t>华为软件开发云服</a:t>
            </a:r>
            <a:r>
              <a:rPr sz="3750" spc="-5" dirty="0">
                <a:latin typeface="宋体" panose="02010600030101010101" pitchFamily="2" charset="-122"/>
                <a:cs typeface="宋体" panose="02010600030101010101" pitchFamily="2" charset="-122"/>
              </a:rPr>
              <a:t>务</a:t>
            </a:r>
            <a:endParaRPr sz="375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1885"/>
              </a:spcBef>
              <a:buFont typeface="Arial" panose="020B0604020202020204"/>
              <a:buChar char="•"/>
              <a:tabLst>
                <a:tab pos="241300" algn="l"/>
                <a:tab pos="1297305" algn="l"/>
              </a:tabLst>
            </a:pPr>
            <a:r>
              <a:rPr sz="3750" spc="-10" dirty="0">
                <a:latin typeface="Calibri" panose="020F0502020204030204"/>
                <a:cs typeface="Calibri" panose="020F0502020204030204"/>
              </a:rPr>
              <a:t>13.3	DevCloud</a:t>
            </a:r>
            <a:r>
              <a:rPr sz="3750" spc="-10" dirty="0">
                <a:latin typeface="宋体" panose="02010600030101010101" pitchFamily="2" charset="-122"/>
                <a:cs typeface="宋体" panose="02010600030101010101" pitchFamily="2" charset="-122"/>
              </a:rPr>
              <a:t>技术方</a:t>
            </a:r>
            <a:r>
              <a:rPr sz="3750" spc="-5" dirty="0">
                <a:latin typeface="宋体" panose="02010600030101010101" pitchFamily="2" charset="-122"/>
                <a:cs typeface="宋体" panose="02010600030101010101" pitchFamily="2" charset="-122"/>
              </a:rPr>
              <a:t>案</a:t>
            </a:r>
            <a:endParaRPr sz="375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1885"/>
              </a:spcBef>
              <a:buFont typeface="Arial" panose="020B0604020202020204"/>
              <a:buChar char="•"/>
              <a:tabLst>
                <a:tab pos="241300" algn="l"/>
                <a:tab pos="1297305" algn="l"/>
              </a:tabLst>
            </a:pPr>
            <a:r>
              <a:rPr sz="3750" spc="-10" dirty="0">
                <a:latin typeface="Calibri" panose="020F0502020204030204"/>
                <a:cs typeface="Calibri" panose="020F0502020204030204"/>
              </a:rPr>
              <a:t>13.4	</a:t>
            </a:r>
            <a:r>
              <a:rPr sz="3700" spc="30" dirty="0">
                <a:latin typeface="宋体" panose="02010600030101010101" pitchFamily="2" charset="-122"/>
                <a:cs typeface="宋体" panose="02010600030101010101" pitchFamily="2" charset="-122"/>
              </a:rPr>
              <a:t>实践</a:t>
            </a:r>
            <a:r>
              <a:rPr sz="3700" spc="10" dirty="0">
                <a:latin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sz="3700" spc="10" dirty="0">
                <a:latin typeface="Calibri" panose="020F0502020204030204"/>
                <a:cs typeface="Calibri" panose="020F0502020204030204"/>
              </a:rPr>
              <a:t>DevCloud</a:t>
            </a:r>
            <a:r>
              <a:rPr sz="3700" spc="30" dirty="0">
                <a:latin typeface="宋体" panose="02010600030101010101" pitchFamily="2" charset="-122"/>
                <a:cs typeface="宋体" panose="02010600030101010101" pitchFamily="2" charset="-122"/>
              </a:rPr>
              <a:t>实战</a:t>
            </a:r>
            <a:endParaRPr sz="37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527" y="594360"/>
            <a:ext cx="310324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3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．测试总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览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210" y="1434464"/>
            <a:ext cx="1294765" cy="4057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dirty="0">
                <a:latin typeface="宋体" panose="02010600030101010101" pitchFamily="2" charset="-122"/>
                <a:cs typeface="宋体" panose="02010600030101010101" pitchFamily="2" charset="-122"/>
              </a:rPr>
              <a:t>测试总</a:t>
            </a:r>
            <a:r>
              <a:rPr sz="2500" spc="-5" dirty="0">
                <a:latin typeface="宋体" panose="02010600030101010101" pitchFamily="2" charset="-122"/>
                <a:cs typeface="宋体" panose="02010600030101010101" pitchFamily="2" charset="-122"/>
              </a:rPr>
              <a:t>览</a:t>
            </a:r>
            <a:endParaRPr sz="25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773555"/>
            <a:ext cx="4876165" cy="236918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241300" marR="5080" indent="-228600">
              <a:lnSpc>
                <a:spcPts val="3020"/>
              </a:lnSpc>
              <a:spcBef>
                <a:spcPts val="47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测试总览中展示整个项目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的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测试概览，包括需求覆盖率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、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缺陷、用例通过率、用例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完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成率、缺陷分布、用例进展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、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需求测试进度、成员用例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进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展和缺陷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等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39724" y="1932432"/>
            <a:ext cx="5442204" cy="20293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30199" y="1922907"/>
            <a:ext cx="5461635" cy="2039493"/>
          </a:xfrm>
          <a:custGeom>
            <a:avLst/>
            <a:gdLst/>
            <a:ahLst/>
            <a:cxnLst/>
            <a:rect l="l" t="t" r="r" b="b"/>
            <a:pathLst>
              <a:path w="5461635" h="3925570">
                <a:moveTo>
                  <a:pt x="5456491" y="3925062"/>
                </a:moveTo>
                <a:lnTo>
                  <a:pt x="4762" y="3925062"/>
                </a:lnTo>
                <a:lnTo>
                  <a:pt x="3289" y="3924833"/>
                </a:lnTo>
                <a:lnTo>
                  <a:pt x="1968" y="3924147"/>
                </a:lnTo>
                <a:lnTo>
                  <a:pt x="914" y="3923093"/>
                </a:lnTo>
                <a:lnTo>
                  <a:pt x="228" y="3921772"/>
                </a:lnTo>
                <a:lnTo>
                  <a:pt x="0" y="3920299"/>
                </a:lnTo>
                <a:lnTo>
                  <a:pt x="0" y="4762"/>
                </a:lnTo>
                <a:lnTo>
                  <a:pt x="4762" y="0"/>
                </a:lnTo>
                <a:lnTo>
                  <a:pt x="5456491" y="0"/>
                </a:lnTo>
                <a:lnTo>
                  <a:pt x="5461254" y="4762"/>
                </a:lnTo>
                <a:lnTo>
                  <a:pt x="9525" y="4762"/>
                </a:lnTo>
                <a:lnTo>
                  <a:pt x="4762" y="9524"/>
                </a:lnTo>
                <a:lnTo>
                  <a:pt x="9525" y="9524"/>
                </a:lnTo>
                <a:lnTo>
                  <a:pt x="9525" y="3915537"/>
                </a:lnTo>
                <a:lnTo>
                  <a:pt x="4762" y="3915537"/>
                </a:lnTo>
                <a:lnTo>
                  <a:pt x="9525" y="3920299"/>
                </a:lnTo>
                <a:lnTo>
                  <a:pt x="5461254" y="3920299"/>
                </a:lnTo>
                <a:lnTo>
                  <a:pt x="5461025" y="3921772"/>
                </a:lnTo>
                <a:lnTo>
                  <a:pt x="5460339" y="3923093"/>
                </a:lnTo>
                <a:lnTo>
                  <a:pt x="5459285" y="3924147"/>
                </a:lnTo>
                <a:lnTo>
                  <a:pt x="5457964" y="3924833"/>
                </a:lnTo>
                <a:lnTo>
                  <a:pt x="5456491" y="3925062"/>
                </a:lnTo>
                <a:close/>
              </a:path>
              <a:path w="5461635" h="3925570">
                <a:moveTo>
                  <a:pt x="9525" y="9524"/>
                </a:moveTo>
                <a:lnTo>
                  <a:pt x="4762" y="9524"/>
                </a:lnTo>
                <a:lnTo>
                  <a:pt x="9525" y="4762"/>
                </a:lnTo>
                <a:lnTo>
                  <a:pt x="9525" y="9524"/>
                </a:lnTo>
                <a:close/>
              </a:path>
              <a:path w="5461635" h="3925570">
                <a:moveTo>
                  <a:pt x="5451729" y="9524"/>
                </a:moveTo>
                <a:lnTo>
                  <a:pt x="9525" y="9524"/>
                </a:lnTo>
                <a:lnTo>
                  <a:pt x="9525" y="4762"/>
                </a:lnTo>
                <a:lnTo>
                  <a:pt x="5451729" y="4762"/>
                </a:lnTo>
                <a:lnTo>
                  <a:pt x="5451729" y="9524"/>
                </a:lnTo>
                <a:close/>
              </a:path>
              <a:path w="5461635" h="3925570">
                <a:moveTo>
                  <a:pt x="5451729" y="3920299"/>
                </a:moveTo>
                <a:lnTo>
                  <a:pt x="5451729" y="4762"/>
                </a:lnTo>
                <a:lnTo>
                  <a:pt x="5456491" y="9524"/>
                </a:lnTo>
                <a:lnTo>
                  <a:pt x="5461254" y="9524"/>
                </a:lnTo>
                <a:lnTo>
                  <a:pt x="5461254" y="3915537"/>
                </a:lnTo>
                <a:lnTo>
                  <a:pt x="5456491" y="3915537"/>
                </a:lnTo>
                <a:lnTo>
                  <a:pt x="5451729" y="3920299"/>
                </a:lnTo>
                <a:close/>
              </a:path>
              <a:path w="5461635" h="3925570">
                <a:moveTo>
                  <a:pt x="5461254" y="9524"/>
                </a:moveTo>
                <a:lnTo>
                  <a:pt x="5456491" y="9524"/>
                </a:lnTo>
                <a:lnTo>
                  <a:pt x="5451729" y="4762"/>
                </a:lnTo>
                <a:lnTo>
                  <a:pt x="5461254" y="4762"/>
                </a:lnTo>
                <a:lnTo>
                  <a:pt x="5461254" y="9524"/>
                </a:lnTo>
                <a:close/>
              </a:path>
              <a:path w="5461635" h="3925570">
                <a:moveTo>
                  <a:pt x="9525" y="3920299"/>
                </a:moveTo>
                <a:lnTo>
                  <a:pt x="4762" y="3915537"/>
                </a:lnTo>
                <a:lnTo>
                  <a:pt x="9525" y="3915537"/>
                </a:lnTo>
                <a:lnTo>
                  <a:pt x="9525" y="3920299"/>
                </a:lnTo>
                <a:close/>
              </a:path>
              <a:path w="5461635" h="3925570">
                <a:moveTo>
                  <a:pt x="5451729" y="3920299"/>
                </a:moveTo>
                <a:lnTo>
                  <a:pt x="9525" y="3920299"/>
                </a:lnTo>
                <a:lnTo>
                  <a:pt x="9525" y="3915537"/>
                </a:lnTo>
                <a:lnTo>
                  <a:pt x="5451729" y="3915537"/>
                </a:lnTo>
                <a:lnTo>
                  <a:pt x="5451729" y="3920299"/>
                </a:lnTo>
                <a:close/>
              </a:path>
              <a:path w="5461635" h="3925570">
                <a:moveTo>
                  <a:pt x="5461254" y="3920299"/>
                </a:moveTo>
                <a:lnTo>
                  <a:pt x="5451729" y="3920299"/>
                </a:lnTo>
                <a:lnTo>
                  <a:pt x="5456491" y="3915537"/>
                </a:lnTo>
                <a:lnTo>
                  <a:pt x="5461254" y="3915537"/>
                </a:lnTo>
                <a:lnTo>
                  <a:pt x="5461254" y="3920299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96777" y="594360"/>
            <a:ext cx="280225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670685" algn="l"/>
              </a:tabLst>
            </a:pPr>
            <a:r>
              <a:rPr sz="4400" spc="-5" dirty="0"/>
              <a:t>13.4.</a:t>
            </a:r>
            <a:r>
              <a:rPr sz="4400" dirty="0"/>
              <a:t>6	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发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布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2294" y="1470025"/>
            <a:ext cx="1244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发布仓库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796280" marR="462280">
              <a:lnSpc>
                <a:spcPts val="2590"/>
              </a:lnSpc>
              <a:spcBef>
                <a:spcPts val="425"/>
              </a:spcBef>
            </a:pPr>
            <a:r>
              <a:rPr dirty="0"/>
              <a:t>软件开发服务提供3种类型的发布 仓库</a:t>
            </a:r>
          </a:p>
          <a:p>
            <a:pPr marL="5796280" marR="203200">
              <a:lnSpc>
                <a:spcPts val="2590"/>
              </a:lnSpc>
              <a:spcBef>
                <a:spcPts val="1000"/>
              </a:spcBef>
              <a:buSzPct val="96000"/>
              <a:buFont typeface="Arial" panose="020B0604020202020204"/>
              <a:buChar char="•"/>
              <a:tabLst>
                <a:tab pos="5904230" algn="l"/>
              </a:tabLst>
            </a:pPr>
            <a:r>
              <a:rPr dirty="0"/>
              <a:t>Maven私有依赖库，用于Maven类型 构建过程中第三方依赖包的管理</a:t>
            </a:r>
          </a:p>
          <a:p>
            <a:pPr marL="5796280" marR="5080">
              <a:lnSpc>
                <a:spcPts val="2590"/>
              </a:lnSpc>
              <a:spcBef>
                <a:spcPts val="1000"/>
              </a:spcBef>
              <a:buSzPct val="96000"/>
              <a:buFont typeface="Arial" panose="020B0604020202020204"/>
              <a:buChar char="•"/>
              <a:tabLst>
                <a:tab pos="5904230" algn="l"/>
              </a:tabLst>
            </a:pPr>
            <a:r>
              <a:rPr dirty="0"/>
              <a:t>开源镜像站，镜像了一些构建过程 中的中央仓到后台，提升构建速度， 体现云端构建的优势</a:t>
            </a:r>
          </a:p>
          <a:p>
            <a:pPr marL="5796280" marR="203200">
              <a:lnSpc>
                <a:spcPts val="2590"/>
              </a:lnSpc>
              <a:spcBef>
                <a:spcPts val="1000"/>
              </a:spcBef>
              <a:buSzPct val="96000"/>
              <a:buFont typeface="Arial" panose="020B0604020202020204"/>
              <a:buChar char="•"/>
              <a:tabLst>
                <a:tab pos="5904230" algn="l"/>
              </a:tabLst>
            </a:pPr>
            <a:r>
              <a:rPr dirty="0"/>
              <a:t>软件发布库，作为生成的软件包的 版本归档管理仓库，“构建”环节 生成的软件包会上传到该仓库，  “部署”环节用于部署的软件包也 取自于该仓库，如图</a:t>
            </a:r>
          </a:p>
        </p:txBody>
      </p:sp>
      <p:sp>
        <p:nvSpPr>
          <p:cNvPr id="5" name="object 5"/>
          <p:cNvSpPr/>
          <p:nvPr/>
        </p:nvSpPr>
        <p:spPr>
          <a:xfrm>
            <a:off x="502919" y="2161033"/>
            <a:ext cx="5870448" cy="19545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3394" y="2151507"/>
            <a:ext cx="5889625" cy="1963293"/>
          </a:xfrm>
          <a:custGeom>
            <a:avLst/>
            <a:gdLst/>
            <a:ahLst/>
            <a:cxnLst/>
            <a:rect l="l" t="t" r="r" b="b"/>
            <a:pathLst>
              <a:path w="5889625" h="4263390">
                <a:moveTo>
                  <a:pt x="5884735" y="4263390"/>
                </a:moveTo>
                <a:lnTo>
                  <a:pt x="4762" y="4263390"/>
                </a:lnTo>
                <a:lnTo>
                  <a:pt x="3289" y="4263161"/>
                </a:lnTo>
                <a:lnTo>
                  <a:pt x="1968" y="4262475"/>
                </a:lnTo>
                <a:lnTo>
                  <a:pt x="914" y="4261421"/>
                </a:lnTo>
                <a:lnTo>
                  <a:pt x="228" y="4260100"/>
                </a:lnTo>
                <a:lnTo>
                  <a:pt x="0" y="4258627"/>
                </a:lnTo>
                <a:lnTo>
                  <a:pt x="0" y="4762"/>
                </a:lnTo>
                <a:lnTo>
                  <a:pt x="4762" y="0"/>
                </a:lnTo>
                <a:lnTo>
                  <a:pt x="5884735" y="0"/>
                </a:lnTo>
                <a:lnTo>
                  <a:pt x="5889497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4253865"/>
                </a:lnTo>
                <a:lnTo>
                  <a:pt x="4762" y="4253865"/>
                </a:lnTo>
                <a:lnTo>
                  <a:pt x="9525" y="4258627"/>
                </a:lnTo>
                <a:lnTo>
                  <a:pt x="5889497" y="4258627"/>
                </a:lnTo>
                <a:lnTo>
                  <a:pt x="5889269" y="4260100"/>
                </a:lnTo>
                <a:lnTo>
                  <a:pt x="5888583" y="4261421"/>
                </a:lnTo>
                <a:lnTo>
                  <a:pt x="5887529" y="4262475"/>
                </a:lnTo>
                <a:lnTo>
                  <a:pt x="5886208" y="4263161"/>
                </a:lnTo>
                <a:lnTo>
                  <a:pt x="5884735" y="4263390"/>
                </a:lnTo>
                <a:close/>
              </a:path>
              <a:path w="5889625" h="4263390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5889625" h="4263390">
                <a:moveTo>
                  <a:pt x="5879972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5879972" y="4762"/>
                </a:lnTo>
                <a:lnTo>
                  <a:pt x="5879972" y="9525"/>
                </a:lnTo>
                <a:close/>
              </a:path>
              <a:path w="5889625" h="4263390">
                <a:moveTo>
                  <a:pt x="5879972" y="4258627"/>
                </a:moveTo>
                <a:lnTo>
                  <a:pt x="5879972" y="4762"/>
                </a:lnTo>
                <a:lnTo>
                  <a:pt x="5884735" y="9525"/>
                </a:lnTo>
                <a:lnTo>
                  <a:pt x="5889497" y="9525"/>
                </a:lnTo>
                <a:lnTo>
                  <a:pt x="5889497" y="4253865"/>
                </a:lnTo>
                <a:lnTo>
                  <a:pt x="5884735" y="4253865"/>
                </a:lnTo>
                <a:lnTo>
                  <a:pt x="5879972" y="4258627"/>
                </a:lnTo>
                <a:close/>
              </a:path>
              <a:path w="5889625" h="4263390">
                <a:moveTo>
                  <a:pt x="5889497" y="9525"/>
                </a:moveTo>
                <a:lnTo>
                  <a:pt x="5884735" y="9525"/>
                </a:lnTo>
                <a:lnTo>
                  <a:pt x="5879972" y="4762"/>
                </a:lnTo>
                <a:lnTo>
                  <a:pt x="5889497" y="4762"/>
                </a:lnTo>
                <a:lnTo>
                  <a:pt x="5889497" y="9525"/>
                </a:lnTo>
                <a:close/>
              </a:path>
              <a:path w="5889625" h="4263390">
                <a:moveTo>
                  <a:pt x="9525" y="4258627"/>
                </a:moveTo>
                <a:lnTo>
                  <a:pt x="4762" y="4253865"/>
                </a:lnTo>
                <a:lnTo>
                  <a:pt x="9525" y="4253865"/>
                </a:lnTo>
                <a:lnTo>
                  <a:pt x="9525" y="4258627"/>
                </a:lnTo>
                <a:close/>
              </a:path>
              <a:path w="5889625" h="4263390">
                <a:moveTo>
                  <a:pt x="5879972" y="4258627"/>
                </a:moveTo>
                <a:lnTo>
                  <a:pt x="9525" y="4258627"/>
                </a:lnTo>
                <a:lnTo>
                  <a:pt x="9525" y="4253865"/>
                </a:lnTo>
                <a:lnTo>
                  <a:pt x="5879972" y="4253865"/>
                </a:lnTo>
                <a:lnTo>
                  <a:pt x="5879972" y="4258627"/>
                </a:lnTo>
                <a:close/>
              </a:path>
              <a:path w="5889625" h="4263390">
                <a:moveTo>
                  <a:pt x="5889497" y="4258627"/>
                </a:moveTo>
                <a:lnTo>
                  <a:pt x="5879972" y="4258627"/>
                </a:lnTo>
                <a:lnTo>
                  <a:pt x="5884735" y="4253865"/>
                </a:lnTo>
                <a:lnTo>
                  <a:pt x="5889497" y="4253865"/>
                </a:lnTo>
                <a:lnTo>
                  <a:pt x="5889497" y="4258627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11700" y="668654"/>
            <a:ext cx="2768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840230" algn="l"/>
              </a:tabLst>
            </a:pPr>
            <a:r>
              <a:rPr sz="3600" b="0" dirty="0">
                <a:latin typeface="黑体" panose="02010609060101010101" charset="-122"/>
                <a:cs typeface="黑体" panose="02010609060101010101" charset="-122"/>
              </a:rPr>
              <a:t>13.4.7	部署</a:t>
            </a:r>
            <a:endParaRPr sz="36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329055"/>
            <a:ext cx="10337165" cy="4027804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 algn="just">
              <a:lnSpc>
                <a:spcPts val="3020"/>
              </a:lnSpc>
              <a:spcBef>
                <a:spcPts val="475"/>
              </a:spcBef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当代码构建打包成功并归档到发布仓库后，可以进行部署工作，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如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果没有可以使用的云主机，可以略过“部署”服务。这里需要注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意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以下几点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：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620"/>
              </a:spcBef>
              <a:buSzPct val="96000"/>
              <a:buFont typeface="Arial" panose="020B0604020202020204"/>
              <a:buChar char="•"/>
              <a:tabLst>
                <a:tab pos="137795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部署可以频繁、安全、可持续地进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行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  <a:buSzPct val="96000"/>
              <a:buFont typeface="Arial" panose="020B0604020202020204"/>
              <a:buChar char="•"/>
              <a:tabLst>
                <a:tab pos="137795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部署的版本来自发布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库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236220">
              <a:lnSpc>
                <a:spcPts val="3020"/>
              </a:lnSpc>
              <a:spcBef>
                <a:spcPts val="1040"/>
              </a:spcBef>
              <a:buSzPct val="96000"/>
              <a:buFont typeface="Arial" panose="020B0604020202020204"/>
              <a:buChar char="•"/>
              <a:tabLst>
                <a:tab pos="137795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使用相同的脚步、相同的部署方式对所有环境进行部署，确保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一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致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性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236220">
              <a:lnSpc>
                <a:spcPts val="3020"/>
              </a:lnSpc>
              <a:spcBef>
                <a:spcPts val="1000"/>
              </a:spcBef>
              <a:buSzPct val="96000"/>
              <a:buFont typeface="Arial" panose="020B0604020202020204"/>
              <a:buChar char="•"/>
              <a:tabLst>
                <a:tab pos="137795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为了确保安全性和可用性，部署可以采用蓝绿部署、灰度部署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等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能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力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9769" y="651509"/>
            <a:ext cx="26917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1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．新建部署任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务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2294" y="1470025"/>
            <a:ext cx="18542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创建部署任务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36690" y="1934209"/>
            <a:ext cx="4597400" cy="1267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590"/>
              </a:lnSpc>
              <a:spcBef>
                <a:spcPts val="100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经过“基本信息”→”部署设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 marR="5080" algn="just">
              <a:lnSpc>
                <a:spcPct val="80000"/>
              </a:lnSpc>
              <a:spcBef>
                <a:spcPts val="285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置”→“配置主机”→“软件包选 择”等操作完成部署任务的创建， 如图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1791" y="2110739"/>
            <a:ext cx="5564124" cy="39979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2266" y="2101214"/>
            <a:ext cx="5583555" cy="4100829"/>
          </a:xfrm>
          <a:custGeom>
            <a:avLst/>
            <a:gdLst/>
            <a:ahLst/>
            <a:cxnLst/>
            <a:rect l="l" t="t" r="r" b="b"/>
            <a:pathLst>
              <a:path w="5583555" h="4100829">
                <a:moveTo>
                  <a:pt x="5578411" y="4100322"/>
                </a:moveTo>
                <a:lnTo>
                  <a:pt x="4762" y="4100322"/>
                </a:lnTo>
                <a:lnTo>
                  <a:pt x="3289" y="4100093"/>
                </a:lnTo>
                <a:lnTo>
                  <a:pt x="1968" y="4099407"/>
                </a:lnTo>
                <a:lnTo>
                  <a:pt x="914" y="4098353"/>
                </a:lnTo>
                <a:lnTo>
                  <a:pt x="228" y="4097032"/>
                </a:lnTo>
                <a:lnTo>
                  <a:pt x="0" y="4095559"/>
                </a:lnTo>
                <a:lnTo>
                  <a:pt x="0" y="4762"/>
                </a:lnTo>
                <a:lnTo>
                  <a:pt x="4762" y="0"/>
                </a:lnTo>
                <a:lnTo>
                  <a:pt x="5578411" y="0"/>
                </a:lnTo>
                <a:lnTo>
                  <a:pt x="5583174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4090796"/>
                </a:lnTo>
                <a:lnTo>
                  <a:pt x="4762" y="4090796"/>
                </a:lnTo>
                <a:lnTo>
                  <a:pt x="9525" y="4095559"/>
                </a:lnTo>
                <a:lnTo>
                  <a:pt x="5583174" y="4095559"/>
                </a:lnTo>
                <a:lnTo>
                  <a:pt x="5582945" y="4097032"/>
                </a:lnTo>
                <a:lnTo>
                  <a:pt x="5582259" y="4098353"/>
                </a:lnTo>
                <a:lnTo>
                  <a:pt x="5581205" y="4099407"/>
                </a:lnTo>
                <a:lnTo>
                  <a:pt x="5579884" y="4100093"/>
                </a:lnTo>
                <a:lnTo>
                  <a:pt x="5578411" y="4100322"/>
                </a:lnTo>
                <a:close/>
              </a:path>
              <a:path w="5583555" h="4100829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5583555" h="4100829">
                <a:moveTo>
                  <a:pt x="5573649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5573649" y="4762"/>
                </a:lnTo>
                <a:lnTo>
                  <a:pt x="5573649" y="9525"/>
                </a:lnTo>
                <a:close/>
              </a:path>
              <a:path w="5583555" h="4100829">
                <a:moveTo>
                  <a:pt x="5573649" y="4095559"/>
                </a:moveTo>
                <a:lnTo>
                  <a:pt x="5573649" y="4762"/>
                </a:lnTo>
                <a:lnTo>
                  <a:pt x="5578411" y="9525"/>
                </a:lnTo>
                <a:lnTo>
                  <a:pt x="5583174" y="9525"/>
                </a:lnTo>
                <a:lnTo>
                  <a:pt x="5583174" y="4090796"/>
                </a:lnTo>
                <a:lnTo>
                  <a:pt x="5578411" y="4090796"/>
                </a:lnTo>
                <a:lnTo>
                  <a:pt x="5573649" y="4095559"/>
                </a:lnTo>
                <a:close/>
              </a:path>
              <a:path w="5583555" h="4100829">
                <a:moveTo>
                  <a:pt x="5583174" y="9525"/>
                </a:moveTo>
                <a:lnTo>
                  <a:pt x="5578411" y="9525"/>
                </a:lnTo>
                <a:lnTo>
                  <a:pt x="5573649" y="4762"/>
                </a:lnTo>
                <a:lnTo>
                  <a:pt x="5583174" y="4762"/>
                </a:lnTo>
                <a:lnTo>
                  <a:pt x="5583174" y="9525"/>
                </a:lnTo>
                <a:close/>
              </a:path>
              <a:path w="5583555" h="4100829">
                <a:moveTo>
                  <a:pt x="9525" y="4095559"/>
                </a:moveTo>
                <a:lnTo>
                  <a:pt x="4762" y="4090796"/>
                </a:lnTo>
                <a:lnTo>
                  <a:pt x="9525" y="4090796"/>
                </a:lnTo>
                <a:lnTo>
                  <a:pt x="9525" y="4095559"/>
                </a:lnTo>
                <a:close/>
              </a:path>
              <a:path w="5583555" h="4100829">
                <a:moveTo>
                  <a:pt x="5573649" y="4095559"/>
                </a:moveTo>
                <a:lnTo>
                  <a:pt x="9525" y="4095559"/>
                </a:lnTo>
                <a:lnTo>
                  <a:pt x="9525" y="4090796"/>
                </a:lnTo>
                <a:lnTo>
                  <a:pt x="5573649" y="4090796"/>
                </a:lnTo>
                <a:lnTo>
                  <a:pt x="5573649" y="4095559"/>
                </a:lnTo>
                <a:close/>
              </a:path>
              <a:path w="5583555" h="4100829">
                <a:moveTo>
                  <a:pt x="5583174" y="4095559"/>
                </a:moveTo>
                <a:lnTo>
                  <a:pt x="5573649" y="4095559"/>
                </a:lnTo>
                <a:lnTo>
                  <a:pt x="5578411" y="4090796"/>
                </a:lnTo>
                <a:lnTo>
                  <a:pt x="5583174" y="4090796"/>
                </a:lnTo>
                <a:lnTo>
                  <a:pt x="5583174" y="4095559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9769" y="651509"/>
            <a:ext cx="26917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2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．执行部署任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务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2294" y="1470025"/>
            <a:ext cx="2463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执行编译构建任务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36690" y="1934209"/>
            <a:ext cx="4704080" cy="126746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 marR="5080">
              <a:lnSpc>
                <a:spcPct val="80000"/>
              </a:lnSpc>
              <a:spcBef>
                <a:spcPts val="675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执行编译构建任务，系统动态展示 部署进程，当部署进程全部亮起绿 灯，通过应用验证路径查看部署效 果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2919" y="2145792"/>
            <a:ext cx="5558028" cy="242418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3394" y="2136267"/>
            <a:ext cx="5577205" cy="2435733"/>
          </a:xfrm>
          <a:custGeom>
            <a:avLst/>
            <a:gdLst/>
            <a:ahLst/>
            <a:cxnLst/>
            <a:rect l="l" t="t" r="r" b="b"/>
            <a:pathLst>
              <a:path w="5577205" h="4123690">
                <a:moveTo>
                  <a:pt x="5572315" y="4123181"/>
                </a:moveTo>
                <a:lnTo>
                  <a:pt x="4762" y="4123181"/>
                </a:lnTo>
                <a:lnTo>
                  <a:pt x="3289" y="4122953"/>
                </a:lnTo>
                <a:lnTo>
                  <a:pt x="1968" y="4122267"/>
                </a:lnTo>
                <a:lnTo>
                  <a:pt x="914" y="4121213"/>
                </a:lnTo>
                <a:lnTo>
                  <a:pt x="228" y="4119892"/>
                </a:lnTo>
                <a:lnTo>
                  <a:pt x="0" y="4118419"/>
                </a:lnTo>
                <a:lnTo>
                  <a:pt x="0" y="4762"/>
                </a:lnTo>
                <a:lnTo>
                  <a:pt x="4762" y="0"/>
                </a:lnTo>
                <a:lnTo>
                  <a:pt x="5572315" y="0"/>
                </a:lnTo>
                <a:lnTo>
                  <a:pt x="5577078" y="4762"/>
                </a:lnTo>
                <a:lnTo>
                  <a:pt x="9525" y="4762"/>
                </a:lnTo>
                <a:lnTo>
                  <a:pt x="4762" y="9524"/>
                </a:lnTo>
                <a:lnTo>
                  <a:pt x="9525" y="9524"/>
                </a:lnTo>
                <a:lnTo>
                  <a:pt x="9525" y="4113656"/>
                </a:lnTo>
                <a:lnTo>
                  <a:pt x="4762" y="4113656"/>
                </a:lnTo>
                <a:lnTo>
                  <a:pt x="9525" y="4118419"/>
                </a:lnTo>
                <a:lnTo>
                  <a:pt x="5577078" y="4118419"/>
                </a:lnTo>
                <a:lnTo>
                  <a:pt x="5576849" y="4119892"/>
                </a:lnTo>
                <a:lnTo>
                  <a:pt x="5576163" y="4121213"/>
                </a:lnTo>
                <a:lnTo>
                  <a:pt x="5575109" y="4122267"/>
                </a:lnTo>
                <a:lnTo>
                  <a:pt x="5573788" y="4122953"/>
                </a:lnTo>
                <a:lnTo>
                  <a:pt x="5572315" y="4123181"/>
                </a:lnTo>
                <a:close/>
              </a:path>
              <a:path w="5577205" h="4123690">
                <a:moveTo>
                  <a:pt x="9525" y="9524"/>
                </a:moveTo>
                <a:lnTo>
                  <a:pt x="4762" y="9524"/>
                </a:lnTo>
                <a:lnTo>
                  <a:pt x="9525" y="4762"/>
                </a:lnTo>
                <a:lnTo>
                  <a:pt x="9525" y="9524"/>
                </a:lnTo>
                <a:close/>
              </a:path>
              <a:path w="5577205" h="4123690">
                <a:moveTo>
                  <a:pt x="5567553" y="9524"/>
                </a:moveTo>
                <a:lnTo>
                  <a:pt x="9525" y="9524"/>
                </a:lnTo>
                <a:lnTo>
                  <a:pt x="9525" y="4762"/>
                </a:lnTo>
                <a:lnTo>
                  <a:pt x="5567553" y="4762"/>
                </a:lnTo>
                <a:lnTo>
                  <a:pt x="5567553" y="9524"/>
                </a:lnTo>
                <a:close/>
              </a:path>
              <a:path w="5577205" h="4123690">
                <a:moveTo>
                  <a:pt x="5567553" y="4118419"/>
                </a:moveTo>
                <a:lnTo>
                  <a:pt x="5567553" y="4762"/>
                </a:lnTo>
                <a:lnTo>
                  <a:pt x="5572315" y="9524"/>
                </a:lnTo>
                <a:lnTo>
                  <a:pt x="5577078" y="9524"/>
                </a:lnTo>
                <a:lnTo>
                  <a:pt x="5577078" y="4113656"/>
                </a:lnTo>
                <a:lnTo>
                  <a:pt x="5572315" y="4113656"/>
                </a:lnTo>
                <a:lnTo>
                  <a:pt x="5567553" y="4118419"/>
                </a:lnTo>
                <a:close/>
              </a:path>
              <a:path w="5577205" h="4123690">
                <a:moveTo>
                  <a:pt x="5577078" y="9524"/>
                </a:moveTo>
                <a:lnTo>
                  <a:pt x="5572315" y="9524"/>
                </a:lnTo>
                <a:lnTo>
                  <a:pt x="5567553" y="4762"/>
                </a:lnTo>
                <a:lnTo>
                  <a:pt x="5577078" y="4762"/>
                </a:lnTo>
                <a:lnTo>
                  <a:pt x="5577078" y="9524"/>
                </a:lnTo>
                <a:close/>
              </a:path>
              <a:path w="5577205" h="4123690">
                <a:moveTo>
                  <a:pt x="9525" y="4118419"/>
                </a:moveTo>
                <a:lnTo>
                  <a:pt x="4762" y="4113656"/>
                </a:lnTo>
                <a:lnTo>
                  <a:pt x="9525" y="4113656"/>
                </a:lnTo>
                <a:lnTo>
                  <a:pt x="9525" y="4118419"/>
                </a:lnTo>
                <a:close/>
              </a:path>
              <a:path w="5577205" h="4123690">
                <a:moveTo>
                  <a:pt x="5567553" y="4118419"/>
                </a:moveTo>
                <a:lnTo>
                  <a:pt x="9525" y="4118419"/>
                </a:lnTo>
                <a:lnTo>
                  <a:pt x="9525" y="4113656"/>
                </a:lnTo>
                <a:lnTo>
                  <a:pt x="5567553" y="4113656"/>
                </a:lnTo>
                <a:lnTo>
                  <a:pt x="5567553" y="4118419"/>
                </a:lnTo>
                <a:close/>
              </a:path>
              <a:path w="5577205" h="4123690">
                <a:moveTo>
                  <a:pt x="5577078" y="4118419"/>
                </a:moveTo>
                <a:lnTo>
                  <a:pt x="5567553" y="4118419"/>
                </a:lnTo>
                <a:lnTo>
                  <a:pt x="5572315" y="4113656"/>
                </a:lnTo>
                <a:lnTo>
                  <a:pt x="5577078" y="4113656"/>
                </a:lnTo>
                <a:lnTo>
                  <a:pt x="5577078" y="4118419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9769" y="651509"/>
            <a:ext cx="26917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3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．查看部署效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果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2294" y="1470025"/>
            <a:ext cx="1244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部署效果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36690" y="1934209"/>
            <a:ext cx="4704080" cy="126746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 marR="5080">
              <a:lnSpc>
                <a:spcPct val="80000"/>
              </a:lnSpc>
              <a:spcBef>
                <a:spcPts val="675"/>
              </a:spcBef>
              <a:buSzPct val="96000"/>
              <a:buFont typeface="Arial" panose="020B0604020202020204"/>
              <a:buChar char="•"/>
              <a:tabLst>
                <a:tab pos="120650" algn="l"/>
                <a:tab pos="2404745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本例是一个java	web项目，部署之 后是一个web网站，通过点击应用 验证路径验证网站是否部署成功，  如图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1791" y="2171700"/>
            <a:ext cx="5737860" cy="285351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2266" y="2162175"/>
            <a:ext cx="5756910" cy="2867025"/>
          </a:xfrm>
          <a:custGeom>
            <a:avLst/>
            <a:gdLst/>
            <a:ahLst/>
            <a:cxnLst/>
            <a:rect l="l" t="t" r="r" b="b"/>
            <a:pathLst>
              <a:path w="5756910" h="4042410">
                <a:moveTo>
                  <a:pt x="5752147" y="4042410"/>
                </a:moveTo>
                <a:lnTo>
                  <a:pt x="4762" y="4042410"/>
                </a:lnTo>
                <a:lnTo>
                  <a:pt x="3289" y="4042181"/>
                </a:lnTo>
                <a:lnTo>
                  <a:pt x="1968" y="4041495"/>
                </a:lnTo>
                <a:lnTo>
                  <a:pt x="914" y="4040441"/>
                </a:lnTo>
                <a:lnTo>
                  <a:pt x="228" y="4039120"/>
                </a:lnTo>
                <a:lnTo>
                  <a:pt x="0" y="4037647"/>
                </a:lnTo>
                <a:lnTo>
                  <a:pt x="0" y="4762"/>
                </a:lnTo>
                <a:lnTo>
                  <a:pt x="4762" y="0"/>
                </a:lnTo>
                <a:lnTo>
                  <a:pt x="5752147" y="0"/>
                </a:lnTo>
                <a:lnTo>
                  <a:pt x="5756910" y="4762"/>
                </a:lnTo>
                <a:lnTo>
                  <a:pt x="9525" y="4762"/>
                </a:lnTo>
                <a:lnTo>
                  <a:pt x="4762" y="9524"/>
                </a:lnTo>
                <a:lnTo>
                  <a:pt x="9525" y="9524"/>
                </a:lnTo>
                <a:lnTo>
                  <a:pt x="9525" y="4032885"/>
                </a:lnTo>
                <a:lnTo>
                  <a:pt x="4762" y="4032885"/>
                </a:lnTo>
                <a:lnTo>
                  <a:pt x="9525" y="4037647"/>
                </a:lnTo>
                <a:lnTo>
                  <a:pt x="5756910" y="4037647"/>
                </a:lnTo>
                <a:lnTo>
                  <a:pt x="5756681" y="4039120"/>
                </a:lnTo>
                <a:lnTo>
                  <a:pt x="5755995" y="4040441"/>
                </a:lnTo>
                <a:lnTo>
                  <a:pt x="5754941" y="4041495"/>
                </a:lnTo>
                <a:lnTo>
                  <a:pt x="5753620" y="4042181"/>
                </a:lnTo>
                <a:lnTo>
                  <a:pt x="5752147" y="4042410"/>
                </a:lnTo>
                <a:close/>
              </a:path>
              <a:path w="5756910" h="4042410">
                <a:moveTo>
                  <a:pt x="9525" y="9524"/>
                </a:moveTo>
                <a:lnTo>
                  <a:pt x="4762" y="9524"/>
                </a:lnTo>
                <a:lnTo>
                  <a:pt x="9525" y="4762"/>
                </a:lnTo>
                <a:lnTo>
                  <a:pt x="9525" y="9524"/>
                </a:lnTo>
                <a:close/>
              </a:path>
              <a:path w="5756910" h="4042410">
                <a:moveTo>
                  <a:pt x="5747385" y="9524"/>
                </a:moveTo>
                <a:lnTo>
                  <a:pt x="9525" y="9524"/>
                </a:lnTo>
                <a:lnTo>
                  <a:pt x="9525" y="4762"/>
                </a:lnTo>
                <a:lnTo>
                  <a:pt x="5747385" y="4762"/>
                </a:lnTo>
                <a:lnTo>
                  <a:pt x="5747385" y="9524"/>
                </a:lnTo>
                <a:close/>
              </a:path>
              <a:path w="5756910" h="4042410">
                <a:moveTo>
                  <a:pt x="5747385" y="4037647"/>
                </a:moveTo>
                <a:lnTo>
                  <a:pt x="5747385" y="4762"/>
                </a:lnTo>
                <a:lnTo>
                  <a:pt x="5752147" y="9524"/>
                </a:lnTo>
                <a:lnTo>
                  <a:pt x="5756910" y="9524"/>
                </a:lnTo>
                <a:lnTo>
                  <a:pt x="5756910" y="4032884"/>
                </a:lnTo>
                <a:lnTo>
                  <a:pt x="5752147" y="4032885"/>
                </a:lnTo>
                <a:lnTo>
                  <a:pt x="5747385" y="4037647"/>
                </a:lnTo>
                <a:close/>
              </a:path>
              <a:path w="5756910" h="4042410">
                <a:moveTo>
                  <a:pt x="5756910" y="9524"/>
                </a:moveTo>
                <a:lnTo>
                  <a:pt x="5752147" y="9524"/>
                </a:lnTo>
                <a:lnTo>
                  <a:pt x="5747385" y="4762"/>
                </a:lnTo>
                <a:lnTo>
                  <a:pt x="5756910" y="4762"/>
                </a:lnTo>
                <a:lnTo>
                  <a:pt x="5756910" y="9524"/>
                </a:lnTo>
                <a:close/>
              </a:path>
              <a:path w="5756910" h="4042410">
                <a:moveTo>
                  <a:pt x="9525" y="4037647"/>
                </a:moveTo>
                <a:lnTo>
                  <a:pt x="4762" y="4032885"/>
                </a:lnTo>
                <a:lnTo>
                  <a:pt x="9525" y="4032885"/>
                </a:lnTo>
                <a:lnTo>
                  <a:pt x="9525" y="4037647"/>
                </a:lnTo>
                <a:close/>
              </a:path>
              <a:path w="5756910" h="4042410">
                <a:moveTo>
                  <a:pt x="5747385" y="4037647"/>
                </a:moveTo>
                <a:lnTo>
                  <a:pt x="9525" y="4037647"/>
                </a:lnTo>
                <a:lnTo>
                  <a:pt x="9525" y="4032885"/>
                </a:lnTo>
                <a:lnTo>
                  <a:pt x="5747385" y="4032885"/>
                </a:lnTo>
                <a:lnTo>
                  <a:pt x="5747385" y="4037647"/>
                </a:lnTo>
                <a:close/>
              </a:path>
              <a:path w="5756910" h="4042410">
                <a:moveTo>
                  <a:pt x="5756910" y="4037647"/>
                </a:moveTo>
                <a:lnTo>
                  <a:pt x="5747385" y="4037647"/>
                </a:lnTo>
                <a:lnTo>
                  <a:pt x="5752147" y="4032885"/>
                </a:lnTo>
                <a:lnTo>
                  <a:pt x="5756910" y="4032884"/>
                </a:lnTo>
                <a:lnTo>
                  <a:pt x="5756910" y="4037647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68800" y="668654"/>
            <a:ext cx="34544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068830" algn="l"/>
              </a:tabLst>
            </a:pPr>
            <a:r>
              <a:rPr sz="3600" b="0" dirty="0">
                <a:latin typeface="黑体" panose="02010609060101010101" charset="-122"/>
                <a:cs typeface="黑体" panose="02010609060101010101" charset="-122"/>
              </a:rPr>
              <a:t>13.4.8	流水线</a:t>
            </a:r>
            <a:endParaRPr sz="36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839594"/>
            <a:ext cx="10337165" cy="326326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188595">
              <a:lnSpc>
                <a:spcPts val="3020"/>
              </a:lnSpc>
              <a:spcBef>
                <a:spcPts val="475"/>
              </a:spcBef>
              <a:buSzPct val="96000"/>
              <a:buFont typeface="Arial" panose="020B0604020202020204"/>
              <a:buChar char="•"/>
              <a:tabLst>
                <a:tab pos="137795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流水线支持调度</a:t>
            </a:r>
            <a:r>
              <a:rPr sz="2800" dirty="0">
                <a:latin typeface="Calibri" panose="020F0502020204030204"/>
                <a:cs typeface="Calibri" panose="020F0502020204030204"/>
              </a:rPr>
              <a:t>D</a:t>
            </a:r>
            <a:r>
              <a:rPr sz="2800" spc="-20" dirty="0">
                <a:latin typeface="Calibri" panose="020F0502020204030204"/>
                <a:cs typeface="Calibri" panose="020F0502020204030204"/>
              </a:rPr>
              <a:t>e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vO</a:t>
            </a:r>
            <a:r>
              <a:rPr sz="2800" spc="-20" dirty="0">
                <a:latin typeface="Calibri" panose="020F0502020204030204"/>
                <a:cs typeface="Calibri" panose="020F0502020204030204"/>
              </a:rPr>
              <a:t>p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s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各环节服务以及子流水线，实现个人、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模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块、项目等多级流水线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5080">
              <a:lnSpc>
                <a:spcPts val="3020"/>
              </a:lnSpc>
              <a:spcBef>
                <a:spcPts val="1005"/>
              </a:spcBef>
              <a:buSzPct val="96000"/>
              <a:buFont typeface="Arial" panose="020B0604020202020204"/>
              <a:buChar char="•"/>
              <a:tabLst>
                <a:tab pos="137795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与传统敏捷模式强调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CI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持续构建不同的是，流水线融合了</a:t>
            </a:r>
            <a:r>
              <a:rPr sz="2800" spc="-10" dirty="0">
                <a:latin typeface="Calibri" panose="020F0502020204030204"/>
                <a:cs typeface="Calibri" panose="020F0502020204030204"/>
              </a:rPr>
              <a:t>DevOps 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理念的新型敏捷模式，通过云端自动化的持续交付流水线，实现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持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续构建、持续部署（蓝绿部署、脚本自动下发、比对）、持续发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布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marR="5080">
              <a:lnSpc>
                <a:spcPts val="3020"/>
              </a:lnSpc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（灰度发布），将</a:t>
            </a:r>
            <a:r>
              <a:rPr sz="2800" spc="-10" dirty="0">
                <a:latin typeface="Calibri" panose="020F0502020204030204"/>
                <a:cs typeface="Calibri" panose="020F0502020204030204"/>
              </a:rPr>
              <a:t>Ops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端手工操作的时间缩短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80%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减少团队等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待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和修复手工错误带来的等待和浪费，全功能团队聚焦于业务分析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、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开发交付及运营上，显著提升效率和产品质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量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9769" y="651509"/>
            <a:ext cx="30473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1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．新建流水线任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务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2294" y="1470025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新建流水线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36690" y="1934209"/>
            <a:ext cx="4704080" cy="126746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 marR="5080">
              <a:lnSpc>
                <a:spcPct val="80000"/>
              </a:lnSpc>
              <a:spcBef>
                <a:spcPts val="675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可以灵活将代码检查任务、构建任 务、部署任务、发布等DevOps端到 端服务添加到流水线任务中，实现 持续交付，如图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2919" y="2118360"/>
            <a:ext cx="5745480" cy="214902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3394" y="2108835"/>
            <a:ext cx="5764530" cy="2158365"/>
          </a:xfrm>
          <a:custGeom>
            <a:avLst/>
            <a:gdLst/>
            <a:ahLst/>
            <a:cxnLst/>
            <a:rect l="l" t="t" r="r" b="b"/>
            <a:pathLst>
              <a:path w="5764530" h="4460240">
                <a:moveTo>
                  <a:pt x="5759767" y="4459986"/>
                </a:moveTo>
                <a:lnTo>
                  <a:pt x="4762" y="4459986"/>
                </a:lnTo>
                <a:lnTo>
                  <a:pt x="3289" y="4459757"/>
                </a:lnTo>
                <a:lnTo>
                  <a:pt x="1968" y="4459071"/>
                </a:lnTo>
                <a:lnTo>
                  <a:pt x="914" y="4458017"/>
                </a:lnTo>
                <a:lnTo>
                  <a:pt x="228" y="4456696"/>
                </a:lnTo>
                <a:lnTo>
                  <a:pt x="0" y="4455223"/>
                </a:lnTo>
                <a:lnTo>
                  <a:pt x="0" y="4762"/>
                </a:lnTo>
                <a:lnTo>
                  <a:pt x="4762" y="0"/>
                </a:lnTo>
                <a:lnTo>
                  <a:pt x="5759767" y="0"/>
                </a:lnTo>
                <a:lnTo>
                  <a:pt x="5764530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4450461"/>
                </a:lnTo>
                <a:lnTo>
                  <a:pt x="4762" y="4450461"/>
                </a:lnTo>
                <a:lnTo>
                  <a:pt x="9525" y="4455223"/>
                </a:lnTo>
                <a:lnTo>
                  <a:pt x="5764530" y="4455223"/>
                </a:lnTo>
                <a:lnTo>
                  <a:pt x="5764301" y="4456696"/>
                </a:lnTo>
                <a:lnTo>
                  <a:pt x="5763615" y="4458017"/>
                </a:lnTo>
                <a:lnTo>
                  <a:pt x="5762561" y="4459071"/>
                </a:lnTo>
                <a:lnTo>
                  <a:pt x="5761240" y="4459757"/>
                </a:lnTo>
                <a:lnTo>
                  <a:pt x="5759767" y="4459986"/>
                </a:lnTo>
                <a:close/>
              </a:path>
              <a:path w="5764530" h="4460240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5764530" h="4460240">
                <a:moveTo>
                  <a:pt x="5755005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5755005" y="4762"/>
                </a:lnTo>
                <a:lnTo>
                  <a:pt x="5755005" y="9525"/>
                </a:lnTo>
                <a:close/>
              </a:path>
              <a:path w="5764530" h="4460240">
                <a:moveTo>
                  <a:pt x="5755005" y="4455223"/>
                </a:moveTo>
                <a:lnTo>
                  <a:pt x="5755005" y="4762"/>
                </a:lnTo>
                <a:lnTo>
                  <a:pt x="5759767" y="9525"/>
                </a:lnTo>
                <a:lnTo>
                  <a:pt x="5764530" y="9525"/>
                </a:lnTo>
                <a:lnTo>
                  <a:pt x="5764530" y="4450461"/>
                </a:lnTo>
                <a:lnTo>
                  <a:pt x="5759767" y="4450461"/>
                </a:lnTo>
                <a:lnTo>
                  <a:pt x="5755005" y="4455223"/>
                </a:lnTo>
                <a:close/>
              </a:path>
              <a:path w="5764530" h="4460240">
                <a:moveTo>
                  <a:pt x="5764530" y="9525"/>
                </a:moveTo>
                <a:lnTo>
                  <a:pt x="5759767" y="9525"/>
                </a:lnTo>
                <a:lnTo>
                  <a:pt x="5755005" y="4762"/>
                </a:lnTo>
                <a:lnTo>
                  <a:pt x="5764530" y="4762"/>
                </a:lnTo>
                <a:lnTo>
                  <a:pt x="5764530" y="9525"/>
                </a:lnTo>
                <a:close/>
              </a:path>
              <a:path w="5764530" h="4460240">
                <a:moveTo>
                  <a:pt x="9525" y="4455223"/>
                </a:moveTo>
                <a:lnTo>
                  <a:pt x="4762" y="4450461"/>
                </a:lnTo>
                <a:lnTo>
                  <a:pt x="9525" y="4450461"/>
                </a:lnTo>
                <a:lnTo>
                  <a:pt x="9525" y="4455223"/>
                </a:lnTo>
                <a:close/>
              </a:path>
              <a:path w="5764530" h="4460240">
                <a:moveTo>
                  <a:pt x="5755005" y="4455223"/>
                </a:moveTo>
                <a:lnTo>
                  <a:pt x="9525" y="4455223"/>
                </a:lnTo>
                <a:lnTo>
                  <a:pt x="9525" y="4450461"/>
                </a:lnTo>
                <a:lnTo>
                  <a:pt x="5755005" y="4450461"/>
                </a:lnTo>
                <a:lnTo>
                  <a:pt x="5755005" y="4455223"/>
                </a:lnTo>
                <a:close/>
              </a:path>
              <a:path w="5764530" h="4460240">
                <a:moveTo>
                  <a:pt x="5764530" y="4455223"/>
                </a:moveTo>
                <a:lnTo>
                  <a:pt x="5755005" y="4455223"/>
                </a:lnTo>
                <a:lnTo>
                  <a:pt x="5759767" y="4450461"/>
                </a:lnTo>
                <a:lnTo>
                  <a:pt x="5764530" y="4450461"/>
                </a:lnTo>
                <a:lnTo>
                  <a:pt x="5764530" y="4455223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9769" y="651509"/>
            <a:ext cx="21583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2.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执行流水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线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4694" y="1470025"/>
            <a:ext cx="1549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执行流水线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36690" y="1500504"/>
            <a:ext cx="4704080" cy="97536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 marR="5080">
              <a:lnSpc>
                <a:spcPct val="80000"/>
              </a:lnSpc>
              <a:spcBef>
                <a:spcPts val="675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执行流水线，动态展示流水线执行 进度，当任务执行完成后，左上角 显示执行结果“成功”，如图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2919" y="2121407"/>
            <a:ext cx="5879592" cy="22969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3394" y="2111883"/>
            <a:ext cx="5899150" cy="2307718"/>
          </a:xfrm>
          <a:custGeom>
            <a:avLst/>
            <a:gdLst/>
            <a:ahLst/>
            <a:cxnLst/>
            <a:rect l="l" t="t" r="r" b="b"/>
            <a:pathLst>
              <a:path w="5899150" h="4158615">
                <a:moveTo>
                  <a:pt x="5893879" y="4158234"/>
                </a:moveTo>
                <a:lnTo>
                  <a:pt x="4762" y="4158234"/>
                </a:lnTo>
                <a:lnTo>
                  <a:pt x="3289" y="4158005"/>
                </a:lnTo>
                <a:lnTo>
                  <a:pt x="1968" y="4157319"/>
                </a:lnTo>
                <a:lnTo>
                  <a:pt x="914" y="4156265"/>
                </a:lnTo>
                <a:lnTo>
                  <a:pt x="228" y="4154944"/>
                </a:lnTo>
                <a:lnTo>
                  <a:pt x="0" y="4153471"/>
                </a:lnTo>
                <a:lnTo>
                  <a:pt x="0" y="4762"/>
                </a:lnTo>
                <a:lnTo>
                  <a:pt x="4762" y="0"/>
                </a:lnTo>
                <a:lnTo>
                  <a:pt x="5893879" y="0"/>
                </a:lnTo>
                <a:lnTo>
                  <a:pt x="5898642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4148708"/>
                </a:lnTo>
                <a:lnTo>
                  <a:pt x="4762" y="4148709"/>
                </a:lnTo>
                <a:lnTo>
                  <a:pt x="9525" y="4153471"/>
                </a:lnTo>
                <a:lnTo>
                  <a:pt x="5898642" y="4153471"/>
                </a:lnTo>
                <a:lnTo>
                  <a:pt x="5898413" y="4154944"/>
                </a:lnTo>
                <a:lnTo>
                  <a:pt x="5897727" y="4156265"/>
                </a:lnTo>
                <a:lnTo>
                  <a:pt x="5896673" y="4157319"/>
                </a:lnTo>
                <a:lnTo>
                  <a:pt x="5895352" y="4158005"/>
                </a:lnTo>
                <a:lnTo>
                  <a:pt x="5893879" y="4158234"/>
                </a:lnTo>
                <a:close/>
              </a:path>
              <a:path w="5899150" h="4158615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5899150" h="4158615">
                <a:moveTo>
                  <a:pt x="5889117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5889117" y="4762"/>
                </a:lnTo>
                <a:lnTo>
                  <a:pt x="5889117" y="9525"/>
                </a:lnTo>
                <a:close/>
              </a:path>
              <a:path w="5899150" h="4158615">
                <a:moveTo>
                  <a:pt x="5889117" y="4153471"/>
                </a:moveTo>
                <a:lnTo>
                  <a:pt x="5889117" y="4762"/>
                </a:lnTo>
                <a:lnTo>
                  <a:pt x="5893879" y="9525"/>
                </a:lnTo>
                <a:lnTo>
                  <a:pt x="5898642" y="9525"/>
                </a:lnTo>
                <a:lnTo>
                  <a:pt x="5898642" y="4148708"/>
                </a:lnTo>
                <a:lnTo>
                  <a:pt x="5893879" y="4148709"/>
                </a:lnTo>
                <a:lnTo>
                  <a:pt x="5889117" y="4153471"/>
                </a:lnTo>
                <a:close/>
              </a:path>
              <a:path w="5899150" h="4158615">
                <a:moveTo>
                  <a:pt x="5898642" y="9525"/>
                </a:moveTo>
                <a:lnTo>
                  <a:pt x="5893879" y="9525"/>
                </a:lnTo>
                <a:lnTo>
                  <a:pt x="5889117" y="4762"/>
                </a:lnTo>
                <a:lnTo>
                  <a:pt x="5898642" y="4762"/>
                </a:lnTo>
                <a:lnTo>
                  <a:pt x="5898642" y="9525"/>
                </a:lnTo>
                <a:close/>
              </a:path>
              <a:path w="5899150" h="4158615">
                <a:moveTo>
                  <a:pt x="9525" y="4153471"/>
                </a:moveTo>
                <a:lnTo>
                  <a:pt x="4762" y="4148709"/>
                </a:lnTo>
                <a:lnTo>
                  <a:pt x="9525" y="4148709"/>
                </a:lnTo>
                <a:lnTo>
                  <a:pt x="9525" y="4153471"/>
                </a:lnTo>
                <a:close/>
              </a:path>
              <a:path w="5899150" h="4158615">
                <a:moveTo>
                  <a:pt x="5889117" y="4153471"/>
                </a:moveTo>
                <a:lnTo>
                  <a:pt x="9525" y="4153471"/>
                </a:lnTo>
                <a:lnTo>
                  <a:pt x="9525" y="4148709"/>
                </a:lnTo>
                <a:lnTo>
                  <a:pt x="5889117" y="4148709"/>
                </a:lnTo>
                <a:lnTo>
                  <a:pt x="5889117" y="4153471"/>
                </a:lnTo>
                <a:close/>
              </a:path>
              <a:path w="5899150" h="4158615">
                <a:moveTo>
                  <a:pt x="5898642" y="4153471"/>
                </a:moveTo>
                <a:lnTo>
                  <a:pt x="5889117" y="4153471"/>
                </a:lnTo>
                <a:lnTo>
                  <a:pt x="5893879" y="4148709"/>
                </a:lnTo>
                <a:lnTo>
                  <a:pt x="5898642" y="4148708"/>
                </a:lnTo>
                <a:lnTo>
                  <a:pt x="5898642" y="4153471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9769" y="843280"/>
            <a:ext cx="3047365" cy="4514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3</a:t>
            </a:r>
            <a:r>
              <a:rPr sz="2800" b="0" dirty="0">
                <a:latin typeface="黑体" panose="02010609060101010101" charset="-122"/>
                <a:cs typeface="黑体" panose="02010609060101010101" charset="-122"/>
              </a:rPr>
              <a:t>．流水线定时执</a:t>
            </a:r>
            <a:r>
              <a:rPr sz="2800" b="0" spc="-5" dirty="0">
                <a:latin typeface="黑体" panose="02010609060101010101" charset="-122"/>
                <a:cs typeface="黑体" panose="02010609060101010101" charset="-122"/>
              </a:rPr>
              <a:t>行</a:t>
            </a:r>
            <a:endParaRPr sz="28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87094" y="1470025"/>
            <a:ext cx="21590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流水线定时执行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36690" y="1500504"/>
            <a:ext cx="4704080" cy="97536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 marR="5080">
              <a:lnSpc>
                <a:spcPct val="80000"/>
              </a:lnSpc>
              <a:spcBef>
                <a:spcPts val="675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流水线任务支持定时执行设置，设 置完成后流水线会按照设定的时间 执行，如图所示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1791" y="2138172"/>
            <a:ext cx="5628132" cy="228071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2266" y="2128647"/>
            <a:ext cx="5647690" cy="2290953"/>
          </a:xfrm>
          <a:custGeom>
            <a:avLst/>
            <a:gdLst/>
            <a:ahLst/>
            <a:cxnLst/>
            <a:rect l="l" t="t" r="r" b="b"/>
            <a:pathLst>
              <a:path w="5647690" h="4349115">
                <a:moveTo>
                  <a:pt x="5642419" y="4348733"/>
                </a:moveTo>
                <a:lnTo>
                  <a:pt x="4762" y="4348733"/>
                </a:lnTo>
                <a:lnTo>
                  <a:pt x="3289" y="4348505"/>
                </a:lnTo>
                <a:lnTo>
                  <a:pt x="1968" y="4347819"/>
                </a:lnTo>
                <a:lnTo>
                  <a:pt x="914" y="4346765"/>
                </a:lnTo>
                <a:lnTo>
                  <a:pt x="228" y="4345444"/>
                </a:lnTo>
                <a:lnTo>
                  <a:pt x="0" y="4343971"/>
                </a:lnTo>
                <a:lnTo>
                  <a:pt x="0" y="4762"/>
                </a:lnTo>
                <a:lnTo>
                  <a:pt x="4762" y="0"/>
                </a:lnTo>
                <a:lnTo>
                  <a:pt x="5642419" y="0"/>
                </a:lnTo>
                <a:lnTo>
                  <a:pt x="5647182" y="4762"/>
                </a:lnTo>
                <a:lnTo>
                  <a:pt x="9525" y="4762"/>
                </a:lnTo>
                <a:lnTo>
                  <a:pt x="4762" y="9525"/>
                </a:lnTo>
                <a:lnTo>
                  <a:pt x="9525" y="9525"/>
                </a:lnTo>
                <a:lnTo>
                  <a:pt x="9525" y="4339208"/>
                </a:lnTo>
                <a:lnTo>
                  <a:pt x="4762" y="4339208"/>
                </a:lnTo>
                <a:lnTo>
                  <a:pt x="9525" y="4343971"/>
                </a:lnTo>
                <a:lnTo>
                  <a:pt x="5647182" y="4343971"/>
                </a:lnTo>
                <a:lnTo>
                  <a:pt x="5646953" y="4345444"/>
                </a:lnTo>
                <a:lnTo>
                  <a:pt x="5646267" y="4346765"/>
                </a:lnTo>
                <a:lnTo>
                  <a:pt x="5645213" y="4347819"/>
                </a:lnTo>
                <a:lnTo>
                  <a:pt x="5643892" y="4348505"/>
                </a:lnTo>
                <a:lnTo>
                  <a:pt x="5642419" y="4348733"/>
                </a:lnTo>
                <a:close/>
              </a:path>
              <a:path w="5647690" h="4349115">
                <a:moveTo>
                  <a:pt x="9525" y="9525"/>
                </a:moveTo>
                <a:lnTo>
                  <a:pt x="4762" y="9525"/>
                </a:lnTo>
                <a:lnTo>
                  <a:pt x="9525" y="4762"/>
                </a:lnTo>
                <a:lnTo>
                  <a:pt x="9525" y="9525"/>
                </a:lnTo>
                <a:close/>
              </a:path>
              <a:path w="5647690" h="4349115">
                <a:moveTo>
                  <a:pt x="5637657" y="9525"/>
                </a:moveTo>
                <a:lnTo>
                  <a:pt x="9525" y="9525"/>
                </a:lnTo>
                <a:lnTo>
                  <a:pt x="9525" y="4762"/>
                </a:lnTo>
                <a:lnTo>
                  <a:pt x="5637657" y="4762"/>
                </a:lnTo>
                <a:lnTo>
                  <a:pt x="5637657" y="9525"/>
                </a:lnTo>
                <a:close/>
              </a:path>
              <a:path w="5647690" h="4349115">
                <a:moveTo>
                  <a:pt x="5637657" y="4343971"/>
                </a:moveTo>
                <a:lnTo>
                  <a:pt x="5637657" y="4762"/>
                </a:lnTo>
                <a:lnTo>
                  <a:pt x="5642419" y="9525"/>
                </a:lnTo>
                <a:lnTo>
                  <a:pt x="5647182" y="9525"/>
                </a:lnTo>
                <a:lnTo>
                  <a:pt x="5647182" y="4339208"/>
                </a:lnTo>
                <a:lnTo>
                  <a:pt x="5642419" y="4339208"/>
                </a:lnTo>
                <a:lnTo>
                  <a:pt x="5637657" y="4343971"/>
                </a:lnTo>
                <a:close/>
              </a:path>
              <a:path w="5647690" h="4349115">
                <a:moveTo>
                  <a:pt x="5647182" y="9525"/>
                </a:moveTo>
                <a:lnTo>
                  <a:pt x="5642419" y="9525"/>
                </a:lnTo>
                <a:lnTo>
                  <a:pt x="5637657" y="4762"/>
                </a:lnTo>
                <a:lnTo>
                  <a:pt x="5647182" y="4762"/>
                </a:lnTo>
                <a:lnTo>
                  <a:pt x="5647182" y="9525"/>
                </a:lnTo>
                <a:close/>
              </a:path>
              <a:path w="5647690" h="4349115">
                <a:moveTo>
                  <a:pt x="9525" y="4343971"/>
                </a:moveTo>
                <a:lnTo>
                  <a:pt x="4762" y="4339208"/>
                </a:lnTo>
                <a:lnTo>
                  <a:pt x="9525" y="4339208"/>
                </a:lnTo>
                <a:lnTo>
                  <a:pt x="9525" y="4343971"/>
                </a:lnTo>
                <a:close/>
              </a:path>
              <a:path w="5647690" h="4349115">
                <a:moveTo>
                  <a:pt x="5637657" y="4343971"/>
                </a:moveTo>
                <a:lnTo>
                  <a:pt x="9525" y="4343971"/>
                </a:lnTo>
                <a:lnTo>
                  <a:pt x="9525" y="4339208"/>
                </a:lnTo>
                <a:lnTo>
                  <a:pt x="5637657" y="4339208"/>
                </a:lnTo>
                <a:lnTo>
                  <a:pt x="5637657" y="4343971"/>
                </a:lnTo>
                <a:close/>
              </a:path>
              <a:path w="5647690" h="4349115">
                <a:moveTo>
                  <a:pt x="5647182" y="4343971"/>
                </a:moveTo>
                <a:lnTo>
                  <a:pt x="5637657" y="4343971"/>
                </a:lnTo>
                <a:lnTo>
                  <a:pt x="5642419" y="4339208"/>
                </a:lnTo>
                <a:lnTo>
                  <a:pt x="5647182" y="4339208"/>
                </a:lnTo>
                <a:lnTo>
                  <a:pt x="5647182" y="4343971"/>
                </a:lnTo>
                <a:close/>
              </a:path>
            </a:pathLst>
          </a:custGeom>
          <a:solidFill>
            <a:srgbClr val="5B9BD4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40" y="594360"/>
            <a:ext cx="9124315" cy="6902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  <a:tabLst>
                <a:tab pos="967740" algn="l"/>
              </a:tabLst>
            </a:pPr>
            <a:r>
              <a:rPr sz="4400" spc="-5" dirty="0"/>
              <a:t>1</a:t>
            </a:r>
            <a:r>
              <a:rPr lang="en-US" sz="4400" spc="-5" dirty="0"/>
              <a:t>3</a:t>
            </a:r>
            <a:r>
              <a:rPr sz="4400" spc="-5" dirty="0"/>
              <a:t>.</a:t>
            </a:r>
            <a:r>
              <a:rPr sz="4400" dirty="0"/>
              <a:t>1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软件开发云的概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念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8340" y="1493393"/>
            <a:ext cx="6064885" cy="206756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 lvl="2">
              <a:lnSpc>
                <a:spcPct val="100000"/>
              </a:lnSpc>
              <a:spcBef>
                <a:spcPts val="760"/>
              </a:spcBef>
              <a:buFont typeface="Calibri" panose="020F0502020204030204"/>
              <a:buAutoNum type="arabicPeriod"/>
              <a:tabLst>
                <a:tab pos="1073785" algn="l"/>
                <a:tab pos="107442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传统软件开发中的挑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战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lvl="2">
              <a:lnSpc>
                <a:spcPct val="100000"/>
              </a:lnSpc>
              <a:spcBef>
                <a:spcPts val="660"/>
              </a:spcBef>
              <a:buFont typeface="Calibri" panose="020F0502020204030204"/>
              <a:buAutoNum type="arabicPeriod"/>
              <a:tabLst>
                <a:tab pos="1073785" algn="l"/>
                <a:tab pos="107442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云计算给软件开发带来的新可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能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lvl="2">
              <a:lnSpc>
                <a:spcPct val="100000"/>
              </a:lnSpc>
              <a:spcBef>
                <a:spcPts val="660"/>
              </a:spcBef>
              <a:buFont typeface="Calibri" panose="020F0502020204030204"/>
              <a:buAutoNum type="arabicPeriod"/>
              <a:tabLst>
                <a:tab pos="1073785" algn="l"/>
                <a:tab pos="107442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云时代的软件开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发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lvl="2">
              <a:lnSpc>
                <a:spcPct val="100000"/>
              </a:lnSpc>
              <a:spcBef>
                <a:spcPts val="660"/>
              </a:spcBef>
              <a:buFont typeface="Calibri" panose="020F0502020204030204"/>
              <a:buAutoNum type="arabicPeriod"/>
              <a:tabLst>
                <a:tab pos="1073785" algn="l"/>
                <a:tab pos="107442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云计算的推动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力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06120" y="1929536"/>
            <a:ext cx="3347085" cy="12458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000" b="1" i="1" spc="-15" dirty="0">
                <a:latin typeface="Calibri" panose="020F0502020204030204"/>
                <a:cs typeface="Calibri" panose="020F0502020204030204"/>
              </a:rPr>
              <a:t>Thanks!</a:t>
            </a:r>
            <a:endParaRPr sz="80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1043" y="1575261"/>
            <a:ext cx="3437312" cy="468837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286098" y="3964733"/>
            <a:ext cx="1925201" cy="20099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120008" y="3821048"/>
            <a:ext cx="2274570" cy="2341880"/>
          </a:xfrm>
          <a:custGeom>
            <a:avLst/>
            <a:gdLst/>
            <a:ahLst/>
            <a:cxnLst/>
            <a:rect l="l" t="t" r="r" b="b"/>
            <a:pathLst>
              <a:path w="2274570" h="2341879">
                <a:moveTo>
                  <a:pt x="2260282" y="2341626"/>
                </a:moveTo>
                <a:lnTo>
                  <a:pt x="14287" y="2341626"/>
                </a:lnTo>
                <a:lnTo>
                  <a:pt x="11506" y="2341346"/>
                </a:lnTo>
                <a:lnTo>
                  <a:pt x="0" y="2327338"/>
                </a:lnTo>
                <a:lnTo>
                  <a:pt x="0" y="14287"/>
                </a:lnTo>
                <a:lnTo>
                  <a:pt x="14287" y="0"/>
                </a:lnTo>
                <a:lnTo>
                  <a:pt x="2260282" y="0"/>
                </a:lnTo>
                <a:lnTo>
                  <a:pt x="2274570" y="14287"/>
                </a:lnTo>
                <a:lnTo>
                  <a:pt x="28575" y="14287"/>
                </a:lnTo>
                <a:lnTo>
                  <a:pt x="14287" y="28575"/>
                </a:lnTo>
                <a:lnTo>
                  <a:pt x="28575" y="28575"/>
                </a:lnTo>
                <a:lnTo>
                  <a:pt x="28575" y="2313051"/>
                </a:lnTo>
                <a:lnTo>
                  <a:pt x="14287" y="2313051"/>
                </a:lnTo>
                <a:lnTo>
                  <a:pt x="28575" y="2327338"/>
                </a:lnTo>
                <a:lnTo>
                  <a:pt x="2274570" y="2327338"/>
                </a:lnTo>
                <a:lnTo>
                  <a:pt x="2274290" y="2330119"/>
                </a:lnTo>
                <a:lnTo>
                  <a:pt x="2263063" y="2341346"/>
                </a:lnTo>
                <a:lnTo>
                  <a:pt x="2260282" y="2341626"/>
                </a:lnTo>
                <a:close/>
              </a:path>
              <a:path w="2274570" h="2341879">
                <a:moveTo>
                  <a:pt x="28575" y="28575"/>
                </a:moveTo>
                <a:lnTo>
                  <a:pt x="14287" y="28575"/>
                </a:lnTo>
                <a:lnTo>
                  <a:pt x="28575" y="14287"/>
                </a:lnTo>
                <a:lnTo>
                  <a:pt x="28575" y="28575"/>
                </a:lnTo>
                <a:close/>
              </a:path>
              <a:path w="2274570" h="2341879">
                <a:moveTo>
                  <a:pt x="2245995" y="28575"/>
                </a:moveTo>
                <a:lnTo>
                  <a:pt x="28575" y="28575"/>
                </a:lnTo>
                <a:lnTo>
                  <a:pt x="28575" y="14287"/>
                </a:lnTo>
                <a:lnTo>
                  <a:pt x="2245995" y="14287"/>
                </a:lnTo>
                <a:lnTo>
                  <a:pt x="2245995" y="28575"/>
                </a:lnTo>
                <a:close/>
              </a:path>
              <a:path w="2274570" h="2341879">
                <a:moveTo>
                  <a:pt x="2245995" y="2327338"/>
                </a:moveTo>
                <a:lnTo>
                  <a:pt x="2245995" y="14287"/>
                </a:lnTo>
                <a:lnTo>
                  <a:pt x="2260282" y="28575"/>
                </a:lnTo>
                <a:lnTo>
                  <a:pt x="2274570" y="28575"/>
                </a:lnTo>
                <a:lnTo>
                  <a:pt x="2274570" y="2313051"/>
                </a:lnTo>
                <a:lnTo>
                  <a:pt x="2260282" y="2313051"/>
                </a:lnTo>
                <a:lnTo>
                  <a:pt x="2245995" y="2327338"/>
                </a:lnTo>
                <a:close/>
              </a:path>
              <a:path w="2274570" h="2341879">
                <a:moveTo>
                  <a:pt x="2274570" y="28575"/>
                </a:moveTo>
                <a:lnTo>
                  <a:pt x="2260282" y="28575"/>
                </a:lnTo>
                <a:lnTo>
                  <a:pt x="2245995" y="14287"/>
                </a:lnTo>
                <a:lnTo>
                  <a:pt x="2274570" y="14287"/>
                </a:lnTo>
                <a:lnTo>
                  <a:pt x="2274570" y="28575"/>
                </a:lnTo>
                <a:close/>
              </a:path>
              <a:path w="2274570" h="2341879">
                <a:moveTo>
                  <a:pt x="28575" y="2327338"/>
                </a:moveTo>
                <a:lnTo>
                  <a:pt x="14287" y="2313051"/>
                </a:lnTo>
                <a:lnTo>
                  <a:pt x="28575" y="2313051"/>
                </a:lnTo>
                <a:lnTo>
                  <a:pt x="28575" y="2327338"/>
                </a:lnTo>
                <a:close/>
              </a:path>
              <a:path w="2274570" h="2341879">
                <a:moveTo>
                  <a:pt x="2245995" y="2327338"/>
                </a:moveTo>
                <a:lnTo>
                  <a:pt x="28575" y="2327338"/>
                </a:lnTo>
                <a:lnTo>
                  <a:pt x="28575" y="2313051"/>
                </a:lnTo>
                <a:lnTo>
                  <a:pt x="2245995" y="2313051"/>
                </a:lnTo>
                <a:lnTo>
                  <a:pt x="2245995" y="2327338"/>
                </a:lnTo>
                <a:close/>
              </a:path>
              <a:path w="2274570" h="2341879">
                <a:moveTo>
                  <a:pt x="2274570" y="2327338"/>
                </a:moveTo>
                <a:lnTo>
                  <a:pt x="2245995" y="2327338"/>
                </a:lnTo>
                <a:lnTo>
                  <a:pt x="2260282" y="2313051"/>
                </a:lnTo>
                <a:lnTo>
                  <a:pt x="2274570" y="2313051"/>
                </a:lnTo>
                <a:lnTo>
                  <a:pt x="2274570" y="23273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61577" y="594360"/>
            <a:ext cx="727265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670685" algn="l"/>
              </a:tabLst>
            </a:pPr>
            <a:r>
              <a:rPr sz="4400" spc="-5" dirty="0"/>
              <a:t>13.1.</a:t>
            </a:r>
            <a:r>
              <a:rPr sz="4400" dirty="0"/>
              <a:t>1	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传统软件开发中的挑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战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4400" y="2147089"/>
            <a:ext cx="35052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软件开发的整个过程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019925" y="1532890"/>
            <a:ext cx="3911600" cy="340360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5080" indent="-228600" algn="just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获取基础设施（硬件、软件 和网络等）非常困难，基础 设施的交付周期也非常长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 algn="just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部署和维护各种开发及测试 环境令人头痛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 algn="just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开发及测试环境无法完全复 现生产环境的场景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 algn="just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人为地割裂IT、开发、测试 和运维部门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3200400"/>
            <a:ext cx="5867400" cy="2246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838200"/>
            <a:ext cx="9950493" cy="58041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4557687" y="376535"/>
            <a:ext cx="30623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dirty="0" smtClean="0"/>
              <a:t>图13.2 </a:t>
            </a:r>
            <a:r>
              <a:rPr lang="zh-CN" altLang="zh-CN" sz="2400" b="1" dirty="0" smtClean="0"/>
              <a:t> </a:t>
            </a:r>
            <a:r>
              <a:rPr lang="zh-CN" altLang="zh-CN" sz="2400" dirty="0" smtClean="0"/>
              <a:t>DevOps工具链</a:t>
            </a:r>
            <a:endParaRPr lang="zh-CN" altLang="zh-CN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54704" y="372109"/>
            <a:ext cx="548132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13.1.2</a:t>
            </a:r>
            <a:r>
              <a:rPr spc="-75" dirty="0"/>
              <a:t> 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云时代的软件开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发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536064"/>
            <a:ext cx="10210165" cy="3260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利用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IaaS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平台提高开发和测试人员获取基础设施的效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率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endParaRPr sz="4400">
              <a:latin typeface="Times New Roman" panose="02020603050405020304"/>
              <a:cs typeface="Times New Roman" panose="02020603050405020304"/>
            </a:endParaRPr>
          </a:p>
          <a:p>
            <a:pPr marL="241300" marR="75565" indent="-228600">
              <a:lnSpc>
                <a:spcPts val="3020"/>
              </a:lnSpc>
              <a:spcBef>
                <a:spcPts val="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利用</a:t>
            </a:r>
            <a:r>
              <a:rPr sz="2800" dirty="0">
                <a:latin typeface="Calibri" panose="020F0502020204030204"/>
                <a:cs typeface="Calibri" panose="020F0502020204030204"/>
              </a:rPr>
              <a:t>D</a:t>
            </a:r>
            <a:r>
              <a:rPr sz="2800" spc="-20" dirty="0">
                <a:latin typeface="Calibri" panose="020F0502020204030204"/>
                <a:cs typeface="Calibri" panose="020F0502020204030204"/>
              </a:rPr>
              <a:t>e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vO</a:t>
            </a:r>
            <a:r>
              <a:rPr sz="2800" spc="-20" dirty="0">
                <a:latin typeface="Calibri" panose="020F0502020204030204"/>
                <a:cs typeface="Calibri" panose="020F0502020204030204"/>
              </a:rPr>
              <a:t>p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s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思想和可编程的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IaaS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资源融合软件开发的各个阶段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，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打破原来存在的人为割裂，加大整个流程的迭代速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度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241300" marR="5080" indent="-228600">
              <a:lnSpc>
                <a:spcPts val="3020"/>
              </a:lnSpc>
              <a:spcBef>
                <a:spcPts val="18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通过直接使用大量的通用云服务来减少工作量，加速软件上线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周 期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48939" y="594360"/>
            <a:ext cx="629412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250950" algn="l"/>
              </a:tabLst>
            </a:pPr>
            <a:r>
              <a:rPr sz="4400" spc="-5" dirty="0"/>
              <a:t>13.</a:t>
            </a:r>
            <a:r>
              <a:rPr sz="4400" dirty="0"/>
              <a:t>2	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华为软件开发云服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务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803400"/>
            <a:ext cx="10210165" cy="236918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241300" marR="5080" indent="-228600" algn="just">
              <a:lnSpc>
                <a:spcPts val="3020"/>
              </a:lnSpc>
              <a:spcBef>
                <a:spcPts val="47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华为软件开发云服务</a:t>
            </a:r>
            <a:r>
              <a:rPr sz="2800" spc="-5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sz="2800" spc="-5" dirty="0">
                <a:solidFill>
                  <a:srgbClr val="FF0000"/>
                </a:solidFill>
                <a:latin typeface="Calibri" panose="020F0502020204030204"/>
                <a:cs typeface="Calibri" panose="020F0502020204030204"/>
              </a:rPr>
              <a:t>DevCloud</a:t>
            </a:r>
            <a:r>
              <a:rPr sz="2800" spc="-5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）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是指在云端进行项目管理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、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配置管理、代码检查、编译构建、测试、部署、发布等的云计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算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平台，主要可以解决软件开发的环境设置并减少软件开发人力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投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入方面的成本，帮助初创企业、软件开发企业提升开发能力，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规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范开发流程，提高开发效率，这是云计算的成果，也是未来发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展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的趋势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61895" y="474344"/>
            <a:ext cx="727265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670685" algn="l"/>
              </a:tabLst>
            </a:pPr>
            <a:r>
              <a:rPr sz="4400" spc="-5" dirty="0"/>
              <a:t>13.2.</a:t>
            </a:r>
            <a:r>
              <a:rPr sz="4400" dirty="0"/>
              <a:t>1	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软件交付的趋势和挑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战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97865" y="1437640"/>
            <a:ext cx="21590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软件生产力变革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886315" y="1393825"/>
            <a:ext cx="117474" cy="1777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323840" y="1304289"/>
            <a:ext cx="622363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研发场景：据业界预测，到</a:t>
            </a: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2025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年，80</a:t>
            </a:r>
            <a:r>
              <a:rPr sz="2000" spc="-90" dirty="0"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的企业应用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将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473315" y="1668145"/>
            <a:ext cx="117474" cy="1777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552440" y="1578610"/>
            <a:ext cx="6122035" cy="605790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5080">
              <a:lnSpc>
                <a:spcPts val="2160"/>
              </a:lnSpc>
              <a:spcBef>
                <a:spcPts val="375"/>
              </a:spcBef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运行在云中</a:t>
            </a: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，100</a:t>
            </a:r>
            <a:r>
              <a:rPr sz="2000" spc="-90" dirty="0"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的应用将在云中开发，软件的开发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、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测试、部署、运维都在云中进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行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23840" y="2254249"/>
            <a:ext cx="6223635" cy="3856990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241300" marR="5080" indent="-228600">
              <a:lnSpc>
                <a:spcPts val="2160"/>
              </a:lnSpc>
              <a:spcBef>
                <a:spcPts val="37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编程语言：Go、Scala、R、Node.js、Python等新型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编 程语言不断涌现，新型编程语言需要新型研发工具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提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供更加友好的支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撑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  <a:p>
            <a:pPr marL="241300" marR="132080" indent="-228600" algn="just">
              <a:lnSpc>
                <a:spcPts val="216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软件架构：基于容器的微服务化架构</a:t>
            </a: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，Cloud</a:t>
            </a:r>
            <a:r>
              <a:rPr sz="2000" spc="-65" dirty="0"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Native 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云原生应用代表着分布式软件架构的演进方向，这对 软件研发提出了新的要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求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  <a:p>
            <a:pPr marL="241300" marR="132080" indent="-228600" algn="just">
              <a:lnSpc>
                <a:spcPts val="216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研发工具：研发工具向着轻量化、服务化、云化、容 器化、社交化、智能化等方向发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展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  <a:p>
            <a:pPr marL="241300" marR="132080" indent="-228600" algn="just">
              <a:lnSpc>
                <a:spcPts val="216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研发模式：DevOps成为继敏捷、精益之后被企业广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泛 接受的新型研发模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式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  <a:p>
            <a:pPr marL="241300" marR="132080" indent="-228600" algn="just">
              <a:lnSpc>
                <a:spcPts val="216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交付形式：软件交付正在从包交付向着工程化交付转 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变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" y="2514600"/>
            <a:ext cx="4625339" cy="303580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1141</Words>
  <Application>Microsoft Office PowerPoint</Application>
  <PresentationFormat>自定义</PresentationFormat>
  <Paragraphs>190</Paragraphs>
  <Slides>40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1" baseType="lpstr">
      <vt:lpstr>Office Theme</vt:lpstr>
      <vt:lpstr>云计算原理与实践 Principles and Practice of Cloud Computing</vt:lpstr>
      <vt:lpstr>云计算原理与实践 Principles and Practice of Cloud Computing</vt:lpstr>
      <vt:lpstr>Outline</vt:lpstr>
      <vt:lpstr>13.1软件开发云的概念</vt:lpstr>
      <vt:lpstr>13.1.1 传统软件开发中的挑战</vt:lpstr>
      <vt:lpstr>幻灯片 6</vt:lpstr>
      <vt:lpstr>13.1.2 云时代的软件开发</vt:lpstr>
      <vt:lpstr>13.2 华为软件开发云服务</vt:lpstr>
      <vt:lpstr>13.2.1 软件交付的趋势和挑战</vt:lpstr>
      <vt:lpstr>13.2.2 DevCloud核心理念</vt:lpstr>
      <vt:lpstr>13.3.1 DevCloud总体架构</vt:lpstr>
      <vt:lpstr>13.3.2 DevCloud主要服务</vt:lpstr>
      <vt:lpstr>13.4 实践：DevCloud实战</vt:lpstr>
      <vt:lpstr>13.4 实践：DevCloud实战</vt:lpstr>
      <vt:lpstr>13.4.2 项目管理</vt:lpstr>
      <vt:lpstr>幻灯片 16</vt:lpstr>
      <vt:lpstr>幻灯片 17</vt:lpstr>
      <vt:lpstr>3.项目仪表盘</vt:lpstr>
      <vt:lpstr>13.4.3 代码托管</vt:lpstr>
      <vt:lpstr>2．云端</vt:lpstr>
      <vt:lpstr>幻灯片 21</vt:lpstr>
      <vt:lpstr>（3）推送本地代码</vt:lpstr>
      <vt:lpstr>（4）新建代码检查任务</vt:lpstr>
      <vt:lpstr>（5）查看检查结果</vt:lpstr>
      <vt:lpstr>13.4.4 构建</vt:lpstr>
      <vt:lpstr>2．执行构建任务</vt:lpstr>
      <vt:lpstr>13.4.5 测试</vt:lpstr>
      <vt:lpstr>1．测试计划</vt:lpstr>
      <vt:lpstr>2．用例管理</vt:lpstr>
      <vt:lpstr>3．测试总览</vt:lpstr>
      <vt:lpstr>13.4.6 发布</vt:lpstr>
      <vt:lpstr>13.4.7 部署</vt:lpstr>
      <vt:lpstr>1．新建部署任务</vt:lpstr>
      <vt:lpstr>2．执行部署任务</vt:lpstr>
      <vt:lpstr>3．查看部署效果</vt:lpstr>
      <vt:lpstr>13.4.8 流水线</vt:lpstr>
      <vt:lpstr>1．新建流水线任务</vt:lpstr>
      <vt:lpstr>2.执行流水线</vt:lpstr>
      <vt:lpstr>3．流水线定时执行</vt:lpstr>
      <vt:lpstr>Thanks!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云计算原理与实践_x000d_Principles and Practice of Cloud Computing</dc:title>
  <dc:creator/>
  <cp:lastModifiedBy>china</cp:lastModifiedBy>
  <cp:revision>6</cp:revision>
  <dcterms:created xsi:type="dcterms:W3CDTF">2018-11-08T14:34:41Z</dcterms:created>
  <dcterms:modified xsi:type="dcterms:W3CDTF">2018-11-09T00:54:58Z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2018-11-08T00:00:00Z</vt:filetime>
  </property>
  <property fmtid="{D5CDD505-2E9C-101B-9397-08002B2CF9AE}" pid="3" name="Creator">
    <vt:lpwstr>WPS 演示</vt:lpwstr>
  </property>
  <property fmtid="{D5CDD505-2E9C-101B-9397-08002B2CF9AE}" pid="4" name="LastSaved">
    <vt:filetime>2018-11-08T00:00:00Z</vt:filetime>
  </property>
  <property fmtid="{D5CDD505-2E9C-101B-9397-08002B2CF9AE}" pid="5" name="KSOProductBuildVer">
    <vt:lpwstr>2052-10.1.0.7643</vt:lpwstr>
  </property>
</Properties>
</file>